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67" r:id="rId4"/>
    <p:sldId id="261" r:id="rId5"/>
    <p:sldId id="262" r:id="rId6"/>
    <p:sldId id="263" r:id="rId7"/>
    <p:sldId id="269" r:id="rId8"/>
    <p:sldId id="296" r:id="rId9"/>
    <p:sldId id="270" r:id="rId10"/>
    <p:sldId id="266" r:id="rId11"/>
    <p:sldId id="271" r:id="rId12"/>
    <p:sldId id="272" r:id="rId13"/>
    <p:sldId id="277" r:id="rId14"/>
    <p:sldId id="275" r:id="rId15"/>
    <p:sldId id="276" r:id="rId16"/>
    <p:sldId id="274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90" r:id="rId28"/>
    <p:sldId id="291" r:id="rId29"/>
    <p:sldId id="294" r:id="rId30"/>
    <p:sldId id="295" r:id="rId31"/>
    <p:sldId id="292" r:id="rId32"/>
    <p:sldId id="293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96F012-2A5A-1CE8-25AD-48CD728B0778}" name="Rodrigo Oliveira" initials="RO" userId="S::roliveira@australseguradora.com::457c400e-cfca-455a-a56d-e658045c41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D5C4"/>
    <a:srgbClr val="C0E815"/>
    <a:srgbClr val="001E62"/>
    <a:srgbClr val="00309A"/>
    <a:srgbClr val="595959"/>
    <a:srgbClr val="7F7F7F"/>
    <a:srgbClr val="BFBFBF"/>
    <a:srgbClr val="FC9E04"/>
    <a:srgbClr val="2ACDEE"/>
    <a:srgbClr val="CB2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fs01\DEATU3\SEG\BI\Apresenta&#231;&#227;o%20Institucional\auxilia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ld"/>
                <a:ea typeface="+mn-ea"/>
                <a:cs typeface="+mn-cs"/>
              </a:defRPr>
            </a:pPr>
            <a:r>
              <a:rPr lang="pt-BR" dirty="0"/>
              <a:t>Lucro líquido</a:t>
            </a:r>
          </a:p>
        </c:rich>
      </c:tx>
      <c:layout>
        <c:manualLayout>
          <c:xMode val="edge"/>
          <c:yMode val="edge"/>
          <c:x val="2.2041557305336804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bold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Planilha1!$C$1</c:f>
              <c:strCache>
                <c:ptCount val="1"/>
                <c:pt idx="0">
                  <c:v>Lucro Líquido</c:v>
                </c:pt>
              </c:strCache>
            </c:strRef>
          </c:tx>
          <c:spPr>
            <a:solidFill>
              <a:srgbClr val="2CD5C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Planilha1!$B$2:$B$8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Planilha1!$F$2:$F$8</c:f>
              <c:numCache>
                <c:formatCode>General</c:formatCode>
                <c:ptCount val="6"/>
                <c:pt idx="0">
                  <c:v>21.562664000000002</c:v>
                </c:pt>
                <c:pt idx="1">
                  <c:v>22.274515000000001</c:v>
                </c:pt>
                <c:pt idx="2">
                  <c:v>39.066108</c:v>
                </c:pt>
                <c:pt idx="3">
                  <c:v>26.267917000000001</c:v>
                </c:pt>
                <c:pt idx="4">
                  <c:v>27.674403999999999</c:v>
                </c:pt>
                <c:pt idx="5">
                  <c:v>38.546441999999999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C6-4E65-B819-C9959858B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9818927"/>
        <c:axId val="1789823919"/>
      </c:barChart>
      <c:catAx>
        <c:axId val="178981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89823919"/>
        <c:crosses val="autoZero"/>
        <c:auto val="1"/>
        <c:lblAlgn val="ctr"/>
        <c:lblOffset val="100"/>
        <c:noMultiLvlLbl val="0"/>
      </c:catAx>
      <c:valAx>
        <c:axId val="17898239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9818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ld"/>
                <a:ea typeface="+mn-ea"/>
                <a:cs typeface="+mn-cs"/>
              </a:defRPr>
            </a:pPr>
            <a:r>
              <a:rPr lang="pt-BR" dirty="0"/>
              <a:t>Índice combinado</a:t>
            </a:r>
          </a:p>
        </c:rich>
      </c:tx>
      <c:layout>
        <c:manualLayout>
          <c:xMode val="edge"/>
          <c:yMode val="edge"/>
          <c:x val="2.2041557305336804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bold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Planilha1!$D$1</c:f>
              <c:strCache>
                <c:ptCount val="1"/>
                <c:pt idx="0">
                  <c:v>Índice Combinado</c:v>
                </c:pt>
              </c:strCache>
            </c:strRef>
          </c:tx>
          <c:spPr>
            <a:ln w="28575" cap="rnd">
              <a:solidFill>
                <a:srgbClr val="2CD5C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FF9DD"/>
              </a:solidFill>
              <a:ln w="9525" cap="rnd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Planilha1!$B$2:$B$8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Planilha1!$D$2:$D$8</c:f>
              <c:numCache>
                <c:formatCode>0.00%</c:formatCode>
                <c:ptCount val="6"/>
                <c:pt idx="0">
                  <c:v>0.48399999999999999</c:v>
                </c:pt>
                <c:pt idx="1">
                  <c:v>0.66500000000000004</c:v>
                </c:pt>
                <c:pt idx="2">
                  <c:v>0.39200000000000002</c:v>
                </c:pt>
                <c:pt idx="3">
                  <c:v>0.54700000000000004</c:v>
                </c:pt>
                <c:pt idx="4">
                  <c:v>0.42</c:v>
                </c:pt>
                <c:pt idx="5">
                  <c:v>0.57499999999999996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E8-4FD1-A626-B5B3A6B7935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9818927"/>
        <c:axId val="1789823919"/>
      </c:lineChart>
      <c:catAx>
        <c:axId val="178981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89823919"/>
        <c:crosses val="autoZero"/>
        <c:auto val="1"/>
        <c:lblAlgn val="ctr"/>
        <c:lblOffset val="100"/>
        <c:noMultiLvlLbl val="0"/>
      </c:catAx>
      <c:valAx>
        <c:axId val="1789823919"/>
        <c:scaling>
          <c:orientation val="minMax"/>
          <c:max val="1"/>
        </c:scaling>
        <c:delete val="1"/>
        <c:axPos val="l"/>
        <c:numFmt formatCode="0.00%" sourceLinked="1"/>
        <c:majorTickMark val="out"/>
        <c:minorTickMark val="none"/>
        <c:tickLblPos val="nextTo"/>
        <c:crossAx val="1789818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2041557305336804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bold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Planilha1!$E$1</c:f>
              <c:strCache>
                <c:ptCount val="1"/>
                <c:pt idx="0">
                  <c:v>ROAE</c:v>
                </c:pt>
              </c:strCache>
            </c:strRef>
          </c:tx>
          <c:spPr>
            <a:ln w="28575" cap="rnd">
              <a:solidFill>
                <a:srgbClr val="2CD5C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CD5C4"/>
              </a:solidFill>
              <a:ln w="9525" cap="rnd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Planilha1!$B$2:$B$8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Planilha1!$E$2:$E$8</c:f>
              <c:numCache>
                <c:formatCode>0.00%</c:formatCode>
                <c:ptCount val="6"/>
                <c:pt idx="0">
                  <c:v>0.223</c:v>
                </c:pt>
                <c:pt idx="1">
                  <c:v>0.153</c:v>
                </c:pt>
                <c:pt idx="2">
                  <c:v>0.23300000000000001</c:v>
                </c:pt>
                <c:pt idx="3">
                  <c:v>0.14099999999999999</c:v>
                </c:pt>
                <c:pt idx="4">
                  <c:v>0.14499999999999999</c:v>
                </c:pt>
                <c:pt idx="5">
                  <c:v>0.188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BC-43C4-AF7A-CE7F1D2BEF7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9818927"/>
        <c:axId val="1789823919"/>
      </c:lineChart>
      <c:catAx>
        <c:axId val="178981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89823919"/>
        <c:crosses val="autoZero"/>
        <c:auto val="1"/>
        <c:lblAlgn val="ctr"/>
        <c:lblOffset val="100"/>
        <c:noMultiLvlLbl val="0"/>
      </c:catAx>
      <c:valAx>
        <c:axId val="1789823919"/>
        <c:scaling>
          <c:orientation val="minMax"/>
          <c:max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1789818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90000"/>
        </a:schemeClr>
      </a:solidFill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0" dirty="0"/>
              <a:t>Prêmio</a:t>
            </a:r>
            <a:r>
              <a:rPr lang="pt-BR" baseline="0" noProof="0" dirty="0"/>
              <a:t> emitido por Linha de negócio</a:t>
            </a:r>
            <a:endParaRPr lang="pt-BR" noProof="0" dirty="0"/>
          </a:p>
        </c:rich>
      </c:tx>
      <c:layout>
        <c:manualLayout>
          <c:xMode val="edge"/>
          <c:yMode val="edge"/>
          <c:x val="2.7172222620988579E-2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Planilha1!$D$53</c:f>
              <c:strCache>
                <c:ptCount val="1"/>
                <c:pt idx="0">
                  <c:v>% Dist 2022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5-4C77-BE8D-D40019F5FE62}"/>
              </c:ext>
            </c:extLst>
          </c:dPt>
          <c:dPt>
            <c:idx val="1"/>
            <c:bubble3D val="0"/>
            <c:spPr>
              <a:solidFill>
                <a:srgbClr val="2CD5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5-4C77-BE8D-D40019F5FE62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5-4C77-BE8D-D40019F5FE6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5-4C77-BE8D-D40019F5FE62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55-4C77-BE8D-D40019F5FE62}"/>
              </c:ext>
            </c:extLst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55-4C77-BE8D-D40019F5FE62}"/>
              </c:ext>
            </c:extLst>
          </c:dPt>
          <c:dLbls>
            <c:dLbl>
              <c:idx val="0"/>
              <c:layout>
                <c:manualLayout>
                  <c:x val="0.10555555555555556"/>
                  <c:y val="1.38888888888888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5-4C77-BE8D-D40019F5FE62}"/>
                </c:ext>
              </c:extLst>
            </c:dLbl>
            <c:dLbl>
              <c:idx val="1"/>
              <c:layout>
                <c:manualLayout>
                  <c:x val="-8.8888888888888892E-2"/>
                  <c:y val="-1.85185185185185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5-4C77-BE8D-D40019F5FE62}"/>
                </c:ext>
              </c:extLst>
            </c:dLbl>
            <c:dLbl>
              <c:idx val="2"/>
              <c:layout>
                <c:manualLayout>
                  <c:x val="-5.0000000000000051E-2"/>
                  <c:y val="-0.111111111111111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5-4C77-BE8D-D40019F5FE62}"/>
                </c:ext>
              </c:extLst>
            </c:dLbl>
            <c:dLbl>
              <c:idx val="3"/>
              <c:layout>
                <c:manualLayout>
                  <c:x val="-1.6666666666666718E-2"/>
                  <c:y val="-0.12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55-4C77-BE8D-D40019F5FE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55-4C77-BE8D-D40019F5FE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55-4C77-BE8D-D40019F5FE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Planilha1!$B$54:$B$59</c:f>
              <c:strCache>
                <c:ptCount val="6"/>
                <c:pt idx="0">
                  <c:v>Energy</c:v>
                </c:pt>
                <c:pt idx="1">
                  <c:v>Surety</c:v>
                </c:pt>
                <c:pt idx="2">
                  <c:v>D&amp;O | E&amp;O</c:v>
                </c:pt>
                <c:pt idx="3">
                  <c:v>Marine</c:v>
                </c:pt>
                <c:pt idx="4">
                  <c:v>Transportes</c:v>
                </c:pt>
                <c:pt idx="5">
                  <c:v>P&amp;C</c:v>
                </c:pt>
              </c:strCache>
            </c:strRef>
          </c:cat>
          <c:val>
            <c:numRef>
              <c:f>Planilha1!$D$54:$D$59</c:f>
              <c:numCache>
                <c:formatCode>0%</c:formatCode>
                <c:ptCount val="6"/>
                <c:pt idx="0">
                  <c:v>0.6903736837890353</c:v>
                </c:pt>
                <c:pt idx="1">
                  <c:v>0.14685075956841245</c:v>
                </c:pt>
                <c:pt idx="2">
                  <c:v>2.6019098142648443E-2</c:v>
                </c:pt>
                <c:pt idx="3">
                  <c:v>1.1739834438568773E-2</c:v>
                </c:pt>
                <c:pt idx="4">
                  <c:v>2.0223030630369905E-2</c:v>
                </c:pt>
                <c:pt idx="5">
                  <c:v>0.10159420580159069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655-4C77-BE8D-D40019F5F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5CD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D5-4D5A-AE4E-9A36BD18E7D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D5-4D5A-AE4E-9A36BD18E7D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D5-4D5A-AE4E-9A36BD18E7D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D5-4D5A-AE4E-9A36BD18E7D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4D5-4D5A-AE4E-9A36BD18E7D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4D5-4D5A-AE4E-9A36BD18E7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4D5-4D5A-AE4E-9A36BD18E7D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4D5-4D5A-AE4E-9A36BD18E7D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4D5-4D5A-AE4E-9A36BD18E7D4}"/>
              </c:ext>
            </c:extLst>
          </c:dPt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D5-4D5A-AE4E-9A36BD18E7D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D5-4D5A-AE4E-9A36BD18E7D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Planilha1!$A$75:$A$83</c:f>
              <c:strCache>
                <c:ptCount val="9"/>
                <c:pt idx="0">
                  <c:v>AUSTRAL</c:v>
                </c:pt>
                <c:pt idx="1">
                  <c:v>MAPFRE</c:v>
                </c:pt>
                <c:pt idx="2">
                  <c:v>TOKIO</c:v>
                </c:pt>
                <c:pt idx="3">
                  <c:v>EZZE</c:v>
                </c:pt>
                <c:pt idx="4">
                  <c:v>STARR</c:v>
                </c:pt>
                <c:pt idx="5">
                  <c:v>ALLIANZ</c:v>
                </c:pt>
                <c:pt idx="6">
                  <c:v>FAIRFAX</c:v>
                </c:pt>
                <c:pt idx="7">
                  <c:v>MISTUI</c:v>
                </c:pt>
                <c:pt idx="8">
                  <c:v>ZURICH</c:v>
                </c:pt>
              </c:strCache>
            </c:strRef>
          </c:cat>
          <c:val>
            <c:numRef>
              <c:f>Planilha1!$E$75:$E$83</c:f>
              <c:numCache>
                <c:formatCode>0.00%</c:formatCode>
                <c:ptCount val="9"/>
                <c:pt idx="0">
                  <c:v>0.60099999999999998</c:v>
                </c:pt>
                <c:pt idx="1">
                  <c:v>0.112</c:v>
                </c:pt>
                <c:pt idx="2">
                  <c:v>9.1999999999999998E-2</c:v>
                </c:pt>
                <c:pt idx="3">
                  <c:v>5.3999999999999999E-2</c:v>
                </c:pt>
                <c:pt idx="4">
                  <c:v>5.2999999999999999E-2</c:v>
                </c:pt>
                <c:pt idx="5">
                  <c:v>0.04</c:v>
                </c:pt>
                <c:pt idx="6">
                  <c:v>3.4000000000000002E-2</c:v>
                </c:pt>
                <c:pt idx="7">
                  <c:v>0.01</c:v>
                </c:pt>
                <c:pt idx="8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4D5-4D5A-AE4E-9A36BD18E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1E-4718-B94E-34ADA8FD8E9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1E-4718-B94E-34ADA8FD8E9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1E-4718-B94E-34ADA8FD8E9A}"/>
              </c:ext>
            </c:extLst>
          </c:dPt>
          <c:dPt>
            <c:idx val="3"/>
            <c:bubble3D val="0"/>
            <c:spPr>
              <a:solidFill>
                <a:srgbClr val="2CD5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1E-4718-B94E-34ADA8FD8E9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1E-4718-B94E-34ADA8FD8E9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71E-4718-B94E-34ADA8FD8E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71E-4718-B94E-34ADA8FD8E9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71E-4718-B94E-34ADA8FD8E9A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71E-4718-B94E-34ADA8FD8E9A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71E-4718-B94E-34ADA8FD8E9A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71E-4718-B94E-34ADA8FD8E9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Planilha1!$A$89:$A$99</c:f>
              <c:strCache>
                <c:ptCount val="11"/>
                <c:pt idx="0">
                  <c:v>POTTENCIAL</c:v>
                </c:pt>
                <c:pt idx="1">
                  <c:v>JUNTO</c:v>
                </c:pt>
                <c:pt idx="2">
                  <c:v>BMG</c:v>
                </c:pt>
                <c:pt idx="3">
                  <c:v>AUSTRAL</c:v>
                </c:pt>
                <c:pt idx="4">
                  <c:v>CHUBB</c:v>
                </c:pt>
                <c:pt idx="5">
                  <c:v>SWISS</c:v>
                </c:pt>
                <c:pt idx="6">
                  <c:v>FATOR</c:v>
                </c:pt>
                <c:pt idx="7">
                  <c:v>TOKIO</c:v>
                </c:pt>
                <c:pt idx="8">
                  <c:v>TOO</c:v>
                </c:pt>
                <c:pt idx="9">
                  <c:v>FAIRFAX</c:v>
                </c:pt>
                <c:pt idx="10">
                  <c:v>OUTROS</c:v>
                </c:pt>
              </c:strCache>
            </c:strRef>
          </c:cat>
          <c:val>
            <c:numRef>
              <c:f>Planilha1!$E$89:$E$99</c:f>
              <c:numCache>
                <c:formatCode>0.00%</c:formatCode>
                <c:ptCount val="11"/>
                <c:pt idx="0">
                  <c:v>0.157</c:v>
                </c:pt>
                <c:pt idx="1">
                  <c:v>0.14199999999999999</c:v>
                </c:pt>
                <c:pt idx="2">
                  <c:v>5.8999999999999997E-2</c:v>
                </c:pt>
                <c:pt idx="3">
                  <c:v>5.5E-2</c:v>
                </c:pt>
                <c:pt idx="4">
                  <c:v>4.9000000000000002E-2</c:v>
                </c:pt>
                <c:pt idx="5">
                  <c:v>4.9000000000000002E-2</c:v>
                </c:pt>
                <c:pt idx="6">
                  <c:v>4.3999999999999997E-2</c:v>
                </c:pt>
                <c:pt idx="7">
                  <c:v>4.2999999999999997E-2</c:v>
                </c:pt>
                <c:pt idx="8">
                  <c:v>4.2000000000000003E-2</c:v>
                </c:pt>
                <c:pt idx="9">
                  <c:v>3.4000000000000002E-2</c:v>
                </c:pt>
                <c:pt idx="10" formatCode="0.0%">
                  <c:v>0.32599999999999985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71E-4718-B94E-34ADA8FD8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8D-40C2-B1D0-5A455AA55F4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8D-40C2-B1D0-5A455AA55F4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8D-40C2-B1D0-5A455AA55F4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8D-40C2-B1D0-5A455AA55F4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8D-40C2-B1D0-5A455AA55F47}"/>
              </c:ext>
            </c:extLst>
          </c:dPt>
          <c:dPt>
            <c:idx val="5"/>
            <c:bubble3D val="0"/>
            <c:spPr>
              <a:solidFill>
                <a:srgbClr val="2CD5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8D-40C2-B1D0-5A455AA55F47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8D-40C2-B1D0-5A455AA55F47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8D-40C2-B1D0-5A455AA55F47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8D-40C2-B1D0-5A455AA55F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Planilha1!$A$106:$A$114</c:f>
              <c:strCache>
                <c:ptCount val="9"/>
                <c:pt idx="0">
                  <c:v>MAPFRE</c:v>
                </c:pt>
                <c:pt idx="1">
                  <c:v>ESSOR</c:v>
                </c:pt>
                <c:pt idx="2">
                  <c:v>AXA</c:v>
                </c:pt>
                <c:pt idx="3">
                  <c:v>FAIRFAX</c:v>
                </c:pt>
                <c:pt idx="4">
                  <c:v>LIBERTY</c:v>
                </c:pt>
                <c:pt idx="5">
                  <c:v>AUSTRAL</c:v>
                </c:pt>
                <c:pt idx="6">
                  <c:v>SWISS RE</c:v>
                </c:pt>
                <c:pt idx="7">
                  <c:v>TOKIO</c:v>
                </c:pt>
                <c:pt idx="8">
                  <c:v>ALLIANZ</c:v>
                </c:pt>
              </c:strCache>
            </c:strRef>
          </c:cat>
          <c:val>
            <c:numRef>
              <c:f>Planilha1!$E$106:$E$114</c:f>
              <c:numCache>
                <c:formatCode>0.00%</c:formatCode>
                <c:ptCount val="9"/>
                <c:pt idx="0">
                  <c:v>0.26500000000000001</c:v>
                </c:pt>
                <c:pt idx="1">
                  <c:v>0.193</c:v>
                </c:pt>
                <c:pt idx="2">
                  <c:v>0.187</c:v>
                </c:pt>
                <c:pt idx="3">
                  <c:v>0.152</c:v>
                </c:pt>
                <c:pt idx="4">
                  <c:v>8.2000000000000003E-2</c:v>
                </c:pt>
                <c:pt idx="5">
                  <c:v>7.1999999999999995E-2</c:v>
                </c:pt>
                <c:pt idx="6">
                  <c:v>2.4E-2</c:v>
                </c:pt>
                <c:pt idx="7">
                  <c:v>1.9E-2</c:v>
                </c:pt>
                <c:pt idx="8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F8D-40C2-B1D0-5A455AA55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E6-4950-A587-25672521B82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E6-4950-A587-25672521B82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E6-4950-A587-25672521B82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E6-4950-A587-25672521B82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E6-4950-A587-25672521B82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E6-4950-A587-25672521B8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5E6-4950-A587-25672521B820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5E6-4950-A587-25672521B820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5E6-4950-A587-25672521B820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5E6-4950-A587-25672521B820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5E6-4950-A587-25672521B820}"/>
              </c:ext>
            </c:extLst>
          </c:dPt>
          <c:dPt>
            <c:idx val="11"/>
            <c:bubble3D val="0"/>
            <c:spPr>
              <a:solidFill>
                <a:srgbClr val="2CD5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5E6-4950-A587-25672521B82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5E6-4950-A587-25672521B820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Planilha1!$A$136:$A$148</c:f>
              <c:strCache>
                <c:ptCount val="13"/>
                <c:pt idx="0">
                  <c:v>CHUBB</c:v>
                </c:pt>
                <c:pt idx="1">
                  <c:v>AIG</c:v>
                </c:pt>
                <c:pt idx="2">
                  <c:v>TOKIO</c:v>
                </c:pt>
                <c:pt idx="3">
                  <c:v>ZURICH</c:v>
                </c:pt>
                <c:pt idx="4">
                  <c:v>KOVR</c:v>
                </c:pt>
                <c:pt idx="5">
                  <c:v>AKAD</c:v>
                </c:pt>
                <c:pt idx="6">
                  <c:v>FATOR</c:v>
                </c:pt>
                <c:pt idx="7">
                  <c:v>EZZE</c:v>
                </c:pt>
                <c:pt idx="8">
                  <c:v>LIBERTY</c:v>
                </c:pt>
                <c:pt idx="9">
                  <c:v>AXA</c:v>
                </c:pt>
                <c:pt idx="10">
                  <c:v>SWISS RE</c:v>
                </c:pt>
                <c:pt idx="11">
                  <c:v>AUSTRAL</c:v>
                </c:pt>
                <c:pt idx="12">
                  <c:v>OUTROS</c:v>
                </c:pt>
              </c:strCache>
            </c:strRef>
          </c:cat>
          <c:val>
            <c:numRef>
              <c:f>Planilha1!$E$136:$E$148</c:f>
              <c:numCache>
                <c:formatCode>0.00%</c:formatCode>
                <c:ptCount val="13"/>
                <c:pt idx="0">
                  <c:v>0.26100000000000001</c:v>
                </c:pt>
                <c:pt idx="1">
                  <c:v>0.16600000000000001</c:v>
                </c:pt>
                <c:pt idx="2">
                  <c:v>0.14899999999999999</c:v>
                </c:pt>
                <c:pt idx="3">
                  <c:v>9.7000000000000003E-2</c:v>
                </c:pt>
                <c:pt idx="4">
                  <c:v>6.0999999999999999E-2</c:v>
                </c:pt>
                <c:pt idx="5">
                  <c:v>3.6999999999999998E-2</c:v>
                </c:pt>
                <c:pt idx="6">
                  <c:v>3.2000000000000001E-2</c:v>
                </c:pt>
                <c:pt idx="7">
                  <c:v>3.1E-2</c:v>
                </c:pt>
                <c:pt idx="8">
                  <c:v>2.9000000000000001E-2</c:v>
                </c:pt>
                <c:pt idx="9">
                  <c:v>2.1000000000000001E-2</c:v>
                </c:pt>
                <c:pt idx="10">
                  <c:v>2.1000000000000001E-2</c:v>
                </c:pt>
                <c:pt idx="11">
                  <c:v>1.9E-2</c:v>
                </c:pt>
                <c:pt idx="12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05E6-4950-A587-25672521B8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BE640-F58D-E716-A41D-2DE69173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F22115-E93A-0073-EDF6-4942F28C9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1DC6E-1083-B432-9016-FA2F5D1F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CF2E67-16CE-18E0-3422-75FD51FE2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D033D3-71F7-3524-5B66-23C5FD8F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62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489B9-99F4-3A5A-3EC0-D44572B3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E898FD-3CE0-897E-9CA6-F2A66B04B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E267E2-79B8-B034-AFA5-4F177143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AE463C-A506-683D-482F-6E0EB9D6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B7E42-D021-D1A6-E6B3-D856406C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48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421ED7-61CA-C0C2-A57C-2F30FBA25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A18A29-0AC8-8498-720C-2693DF603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B63B6E-B116-043A-05BF-746DCC2F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C669E6-40BC-B909-D9AF-52AF68B1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50603F-A246-40EA-CC6D-E45097793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97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7F0B8-BC9B-A47A-2C6E-45B34C96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D556E-CBEB-9DB2-492F-75A98CC2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2613C2-21D7-09EB-815F-00097AFB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C13E2A-910E-14C0-1B7E-3FA62968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8FABF6-F500-ECDE-BC87-5DF42BA1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0AB85-633C-82C4-5C9A-C672BAD5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681CD-DCDC-EE10-11DE-47342FB9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5F514C-19BD-52D1-F128-E4756B87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E1501-DC1D-3738-8E92-D32C12B8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9E348-137F-ACED-479D-79D06D17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6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1C925-6258-76D9-D0A1-D24AAD3B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2C2EB4-D155-8CB1-F631-B8B932FFA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9FDB28-3253-D509-25D7-0E55CC084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385EA6-D80D-94F8-1D59-A7ED060F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4E8053-F9C1-5CD9-5BE7-B2498665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DDD1B8-4FD8-1744-5A66-374C61BE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27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3A656-25FB-B785-B044-9B5F7AD2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225748-1963-0338-8D61-4379A96AF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B9EF76-2BA3-06CA-9010-F6A6ADC62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8BA72A-C57B-2FD9-B7CE-2C95FD698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152FD0-DBB0-185D-67AA-0A8878B92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8055F2-FA54-4499-9A26-6F3B33AB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88CAC9-64DE-6581-DEDC-15BD2DCB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A4B098-8089-A554-E108-8B20FDF7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04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CDE95-A804-5A78-9364-72158B8B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22E3D9F-54D7-2399-443A-2F371ACB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0C93D0-7614-6459-AE3B-277E415D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D5E3B1-8E74-C679-A4A7-11C639C4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39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A48A6E3-3A52-7C64-9978-947FCD64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D7F9E8-AA8D-ACB3-571D-CC15EC35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58BF4C-AA32-A952-BC46-40CBAF46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66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BB937-B9F4-E33A-A64B-FFABB407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8B3742-17EF-0CEF-A6F2-19FDC6BCF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55C666-1F75-C2A3-1798-EE20BE201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1E9B2C-3748-B7DF-F25D-C64DD79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AFBCCD-F65F-93D3-0254-340CD567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07A8D8-C9A7-122B-477F-C0446458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69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2F9BD-B9CC-AFDD-CAD6-065FBD7F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491A18-878A-4382-E8D2-E03F62573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C9A429-4937-60E3-FC75-08390AD80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43872D-2D3F-0E81-58DD-07C0DBF9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18881D-F77B-6470-116F-21279284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5A2ED9-3C04-5A65-5A1D-39F88DC4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66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4C7615-A824-AF64-0293-827B96C2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0B8A73-F993-FE8E-6834-7AAD31F56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E8C09-B402-0520-192C-9B63B4FC0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9CBB-0818-4DC5-BF5D-E0ABD375CD7F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D3342C-A7C7-A4B1-E1E9-7081152DA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DDF6AE-1E07-85DD-19B8-E81C39F0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D404-38A7-4F09-8A8C-94DEF1FDD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68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bin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image" Target="../media/image74.png"/><Relationship Id="rId12" Type="http://schemas.openxmlformats.org/officeDocument/2006/relationships/hyperlink" Target="https://www.facebook.com/seguradoraaustra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seguradoraaustral/" TargetMode="External"/><Relationship Id="rId11" Type="http://schemas.openxmlformats.org/officeDocument/2006/relationships/image" Target="../media/image77.svg"/><Relationship Id="rId5" Type="http://schemas.openxmlformats.org/officeDocument/2006/relationships/hyperlink" Target="http://www.australseguradora.com/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2.png"/><Relationship Id="rId9" Type="http://schemas.openxmlformats.org/officeDocument/2006/relationships/hyperlink" Target="https://www.linkedin.com/company/seguradoraaustral/" TargetMode="External"/><Relationship Id="rId1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claudia-novello-ribeiro-4b675237/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rodrigo-campos-5a017116/" TargetMode="External"/><Relationship Id="rId11" Type="http://schemas.openxmlformats.org/officeDocument/2006/relationships/hyperlink" Target="https://www.linkedin.com/in/rafael-gama-30420916/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www.linkedin.com/in/arthur-farme-damoed-neto/" TargetMode="External"/><Relationship Id="rId4" Type="http://schemas.openxmlformats.org/officeDocument/2006/relationships/hyperlink" Target="https://www.linkedin.com/in/carlos-frederico-ferreira-4940199/" TargetMode="External"/><Relationship Id="rId9" Type="http://schemas.openxmlformats.org/officeDocument/2006/relationships/image" Target="../media/image16.png"/><Relationship Id="rId14" Type="http://schemas.openxmlformats.org/officeDocument/2006/relationships/hyperlink" Target="https://www.linkedin.com/in/rodolfoarashirorodriguez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F2FD313-909B-F8D2-7760-D1AFBD40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5694219"/>
            <a:ext cx="1753023" cy="57265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F0E575-D95E-EA5B-0E2A-DF08456EEA94}"/>
              </a:ext>
            </a:extLst>
          </p:cNvPr>
          <p:cNvSpPr txBox="1"/>
          <p:nvPr/>
        </p:nvSpPr>
        <p:spPr>
          <a:xfrm>
            <a:off x="548986" y="2790216"/>
            <a:ext cx="423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APRESENTAÇÃO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73EBD59-B20C-94D2-B98A-D249B259F94F}"/>
              </a:ext>
            </a:extLst>
          </p:cNvPr>
          <p:cNvSpPr txBox="1"/>
          <p:nvPr/>
        </p:nvSpPr>
        <p:spPr>
          <a:xfrm>
            <a:off x="548985" y="3181349"/>
            <a:ext cx="38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INSTITUCIONAL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ED86486-5FB9-CD13-84A3-D71125B32A1A}"/>
              </a:ext>
            </a:extLst>
          </p:cNvPr>
          <p:cNvSpPr/>
          <p:nvPr/>
        </p:nvSpPr>
        <p:spPr>
          <a:xfrm>
            <a:off x="3615497" y="3397250"/>
            <a:ext cx="178291" cy="178291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oogle Shape;59;p14">
            <a:extLst>
              <a:ext uri="{FF2B5EF4-FFF2-40B4-BE49-F238E27FC236}">
                <a16:creationId xmlns:a16="http://schemas.microsoft.com/office/drawing/2014/main" id="{4738B16B-1C75-52C6-A2D8-7FF81F60CD1D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54" y="3520"/>
            <a:ext cx="4611022" cy="68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A7C0405-2433-8C8C-ED0F-D46CF6BDD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56" y="11533"/>
            <a:ext cx="9117283" cy="4560468"/>
          </a:xfrm>
          <a:prstGeom prst="rect">
            <a:avLst/>
          </a:prstGeom>
        </p:spPr>
      </p:pic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71FD9A55-FBE2-1088-A71E-71D54C1242BF}"/>
              </a:ext>
            </a:extLst>
          </p:cNvPr>
          <p:cNvSpPr/>
          <p:nvPr/>
        </p:nvSpPr>
        <p:spPr>
          <a:xfrm rot="8100000">
            <a:off x="6043337" y="5229611"/>
            <a:ext cx="3256778" cy="3256778"/>
          </a:xfrm>
          <a:prstGeom prst="rtTriangle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1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E74A5AE-5FEE-9383-F7BE-14B370F6AC0F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B69AD5-8DB6-5A2E-C0C5-6007AD2C4F32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24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PRODUTOS</a:t>
            </a:r>
          </a:p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PORTFOLIO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971393" y="2177709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8" y="2586506"/>
            <a:ext cx="2254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effectLst/>
                <a:latin typeface="Gotham Light" pitchFamily="50" charset="0"/>
                <a:cs typeface="Gotham Light" pitchFamily="50" charset="0"/>
              </a:rPr>
              <a:t>Com completa confiança no conhecimento obtido ao longo dos anos, oferecemos soluções de alta qualidade estabelecendo relação de verdadeira parceria com nossos clientes.</a:t>
            </a:r>
            <a:endParaRPr lang="pt-BR" sz="1200" dirty="0"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13" name="Google Shape;251;p22">
            <a:extLst>
              <a:ext uri="{FF2B5EF4-FFF2-40B4-BE49-F238E27FC236}">
                <a16:creationId xmlns:a16="http://schemas.microsoft.com/office/drawing/2014/main" id="{1A419D6A-A5A7-366B-6C5F-0BD7A77A3255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203" y="2360183"/>
            <a:ext cx="1008982" cy="281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54;p22">
            <a:extLst>
              <a:ext uri="{FF2B5EF4-FFF2-40B4-BE49-F238E27FC236}">
                <a16:creationId xmlns:a16="http://schemas.microsoft.com/office/drawing/2014/main" id="{58FE9AAA-38E8-A205-C10D-4E6C5BA26923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9350" y="2360183"/>
            <a:ext cx="1008985" cy="281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7;p22">
            <a:extLst>
              <a:ext uri="{FF2B5EF4-FFF2-40B4-BE49-F238E27FC236}">
                <a16:creationId xmlns:a16="http://schemas.microsoft.com/office/drawing/2014/main" id="{37FD1FF4-4318-FBB6-3BDF-24917AF1695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497538" y="3262417"/>
            <a:ext cx="2810733" cy="100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0;p22">
            <a:extLst>
              <a:ext uri="{FF2B5EF4-FFF2-40B4-BE49-F238E27FC236}">
                <a16:creationId xmlns:a16="http://schemas.microsoft.com/office/drawing/2014/main" id="{84135126-C61B-A94E-7693-390E51ED845C}"/>
              </a:ext>
            </a:extLst>
          </p:cNvPr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500" y="2360183"/>
            <a:ext cx="1008985" cy="281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63;p22">
            <a:extLst>
              <a:ext uri="{FF2B5EF4-FFF2-40B4-BE49-F238E27FC236}">
                <a16:creationId xmlns:a16="http://schemas.microsoft.com/office/drawing/2014/main" id="{C9D0633A-DF40-4AC4-C3AB-AA7343AB8462}"/>
              </a:ext>
            </a:extLst>
          </p:cNvPr>
          <p:cNvPicPr preferRelativeResize="0"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5082" y="2360183"/>
            <a:ext cx="1008984" cy="281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6;p22">
            <a:extLst>
              <a:ext uri="{FF2B5EF4-FFF2-40B4-BE49-F238E27FC236}">
                <a16:creationId xmlns:a16="http://schemas.microsoft.com/office/drawing/2014/main" id="{E14E37CB-E3A4-D596-11CA-8E796F113EF9}"/>
              </a:ext>
            </a:extLst>
          </p:cNvPr>
          <p:cNvPicPr preferRelativeResize="0"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1650" y="2360183"/>
            <a:ext cx="1006267" cy="28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D2BD541-7A77-54C3-F86F-570C5D333F42}"/>
              </a:ext>
            </a:extLst>
          </p:cNvPr>
          <p:cNvSpPr txBox="1"/>
          <p:nvPr/>
        </p:nvSpPr>
        <p:spPr>
          <a:xfrm>
            <a:off x="4415942" y="5326283"/>
            <a:ext cx="985791" cy="25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PETRÓLEO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11F7395-5E9F-16EA-D631-6ABDC2BB578A}"/>
              </a:ext>
            </a:extLst>
          </p:cNvPr>
          <p:cNvSpPr txBox="1"/>
          <p:nvPr/>
        </p:nvSpPr>
        <p:spPr>
          <a:xfrm>
            <a:off x="5628215" y="5326283"/>
            <a:ext cx="9927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GARANTIA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CC60E52-57AE-467E-C320-B97AF20309D0}"/>
              </a:ext>
            </a:extLst>
          </p:cNvPr>
          <p:cNvSpPr txBox="1"/>
          <p:nvPr/>
        </p:nvSpPr>
        <p:spPr>
          <a:xfrm>
            <a:off x="6840488" y="5326283"/>
            <a:ext cx="979325" cy="25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MARÍTIMO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DC157FC-C83E-96B7-DA90-6BD1315147C9}"/>
              </a:ext>
            </a:extLst>
          </p:cNvPr>
          <p:cNvSpPr txBox="1"/>
          <p:nvPr/>
        </p:nvSpPr>
        <p:spPr>
          <a:xfrm>
            <a:off x="8009545" y="5326283"/>
            <a:ext cx="1022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D&amp;O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7322730-A80B-C574-05DB-47F31A16D4C8}"/>
              </a:ext>
            </a:extLst>
          </p:cNvPr>
          <p:cNvSpPr txBox="1"/>
          <p:nvPr/>
        </p:nvSpPr>
        <p:spPr>
          <a:xfrm>
            <a:off x="9252373" y="5326283"/>
            <a:ext cx="992294" cy="281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E&amp;O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FE6C951-6035-13EF-2518-6FD924F250CD}"/>
              </a:ext>
            </a:extLst>
          </p:cNvPr>
          <p:cNvSpPr txBox="1"/>
          <p:nvPr/>
        </p:nvSpPr>
        <p:spPr>
          <a:xfrm>
            <a:off x="10437707" y="5326283"/>
            <a:ext cx="992294" cy="28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RC GERAL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C02B3F37-9B27-39B8-ABA8-EE5125B66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912" y="2359570"/>
            <a:ext cx="988576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245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PETRÓLEO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886551" y="1666332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8" y="2026775"/>
            <a:ext cx="2254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Gotham Light" pitchFamily="50" charset="0"/>
                <a:cs typeface="Gotham Light" pitchFamily="50" charset="0"/>
              </a:rPr>
              <a:t>Cobertura para bens, equipamentos e responsabilidade civil. Proteção de riscos ligados às operações de prospecção, exploração, perfuração, descomissionamento e produção de petróleo e gás, em terra e no mar.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398C3-F544-69E6-CB8B-9E6FF0BEEF04}"/>
              </a:ext>
            </a:extLst>
          </p:cNvPr>
          <p:cNvSpPr txBox="1"/>
          <p:nvPr/>
        </p:nvSpPr>
        <p:spPr>
          <a:xfrm>
            <a:off x="3957729" y="4238346"/>
            <a:ext cx="1841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R$1,2 BILHÃO</a:t>
            </a:r>
            <a:endParaRPr lang="pt-BR" sz="2800" dirty="0">
              <a:solidFill>
                <a:srgbClr val="C0E815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E4D63F-0FCF-A3FF-6521-1B3F5910EF14}"/>
              </a:ext>
            </a:extLst>
          </p:cNvPr>
          <p:cNvSpPr txBox="1"/>
          <p:nvPr/>
        </p:nvSpPr>
        <p:spPr>
          <a:xfrm>
            <a:off x="3978749" y="5125378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MERCADO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2023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4CBE5A9-3775-FA2B-C21A-7BED81B86082}"/>
              </a:ext>
            </a:extLst>
          </p:cNvPr>
          <p:cNvGrpSpPr/>
          <p:nvPr/>
        </p:nvGrpSpPr>
        <p:grpSpPr>
          <a:xfrm>
            <a:off x="5889848" y="4238346"/>
            <a:ext cx="2869324" cy="1461298"/>
            <a:chOff x="6841452" y="4172359"/>
            <a:chExt cx="2869324" cy="14612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FEB06E-8BF4-12EC-2321-5BDC9EF34861}"/>
                </a:ext>
              </a:extLst>
            </p:cNvPr>
            <p:cNvSpPr txBox="1"/>
            <p:nvPr/>
          </p:nvSpPr>
          <p:spPr>
            <a:xfrm>
              <a:off x="6857218" y="4172359"/>
              <a:ext cx="2160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R$720 MILHÕES</a:t>
              </a:r>
              <a:endParaRPr lang="pt-BR" sz="2800" dirty="0">
                <a:solidFill>
                  <a:srgbClr val="C0E815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B39D08-B4D4-5B53-D12D-7713C9EC0165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AUSTRAL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2023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D8DFC4A-6405-CC64-0E27-9053E0C3F33B}"/>
              </a:ext>
            </a:extLst>
          </p:cNvPr>
          <p:cNvSpPr txBox="1"/>
          <p:nvPr/>
        </p:nvSpPr>
        <p:spPr>
          <a:xfrm>
            <a:off x="3894214" y="2301005"/>
            <a:ext cx="184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60%</a:t>
            </a:r>
            <a:endParaRPr lang="pt-BR" sz="4800" dirty="0">
              <a:solidFill>
                <a:srgbClr val="C0E815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8153F3C-0371-F4F8-0E6F-8591196CFA0A}"/>
              </a:ext>
            </a:extLst>
          </p:cNvPr>
          <p:cNvSpPr txBox="1"/>
          <p:nvPr/>
        </p:nvSpPr>
        <p:spPr>
          <a:xfrm>
            <a:off x="3886052" y="296821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ATUAÇÃO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 MERCADO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E1B2D3E-6B7C-B811-980C-D3F171F93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892" y="1591408"/>
            <a:ext cx="3279531" cy="47214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942E28-F910-C809-DD1E-FFD14A60A3E0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CBDB5B-D782-4FB8-BE4B-9989461FB677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173491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E3F78B0E-C112-AEC2-AE6F-5244880FB4FB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245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PETRÓLEO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COBERTURAS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2194322" y="195557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983300-5776-D7FD-B6B3-72930618021F}"/>
              </a:ext>
            </a:extLst>
          </p:cNvPr>
          <p:cNvSpPr txBox="1"/>
          <p:nvPr/>
        </p:nvSpPr>
        <p:spPr>
          <a:xfrm>
            <a:off x="3923402" y="2162749"/>
            <a:ext cx="43475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DANOS FÍSICOS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DESPESAS EXTRAS DO OPERADOR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CONSTRUÇÃO OFFSHORE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RESPONSABILIDADE CIVIL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PERDA DE PRODUÇÃO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PERDA DE RECEITA DECORRENTE </a:t>
            </a:r>
            <a:b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DE INTERRUPÇÃO DE NEGÓCIOS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PERDA DE RECEITA DECORRENTE </a:t>
            </a:r>
            <a:b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DE INTERRUPÇÃO DE REDE (ATAQUE CIBERNÉTICO)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DESCOMISSIONAMENTO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19D59F86-ECCA-7246-7BC0-D5E348F6F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20" y="1592579"/>
            <a:ext cx="3284220" cy="47505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D939AE-71A9-97CD-C43D-5D1E3FDEF09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20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3B3451-E8F9-F5DF-5354-74E36CACEBB9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1"/>
            <a:ext cx="163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PETRÓLEO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RANKING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06642" y="195557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C6E9EB-A83C-B0B5-77E7-3D8E38A9CA09}"/>
              </a:ext>
            </a:extLst>
          </p:cNvPr>
          <p:cNvSpPr txBox="1"/>
          <p:nvPr/>
        </p:nvSpPr>
        <p:spPr>
          <a:xfrm>
            <a:off x="3875314" y="2479071"/>
            <a:ext cx="43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RISCOS DE PETRÓLEO: PRÊMIO EMITIDO (INCL. RVNE)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893D4-9FDF-1F2B-ADDB-9C16CE6AD092}"/>
              </a:ext>
            </a:extLst>
          </p:cNvPr>
          <p:cNvSpPr txBox="1"/>
          <p:nvPr/>
        </p:nvSpPr>
        <p:spPr>
          <a:xfrm>
            <a:off x="10113254" y="2525237"/>
            <a:ext cx="1730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Valores em Milhares de Reais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156E6AE-5E63-9396-1C44-6E535FAAF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54938"/>
              </p:ext>
            </p:extLst>
          </p:nvPr>
        </p:nvGraphicFramePr>
        <p:xfrm>
          <a:off x="3992586" y="3102730"/>
          <a:ext cx="7774319" cy="2163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00">
                  <a:extLst>
                    <a:ext uri="{9D8B030D-6E8A-4147-A177-3AD203B41FA5}">
                      <a16:colId xmlns:a16="http://schemas.microsoft.com/office/drawing/2014/main" val="910291712"/>
                    </a:ext>
                  </a:extLst>
                </a:gridCol>
                <a:gridCol w="3244053">
                  <a:extLst>
                    <a:ext uri="{9D8B030D-6E8A-4147-A177-3AD203B41FA5}">
                      <a16:colId xmlns:a16="http://schemas.microsoft.com/office/drawing/2014/main" val="3362465080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2312078286"/>
                    </a:ext>
                  </a:extLst>
                </a:gridCol>
                <a:gridCol w="963038">
                  <a:extLst>
                    <a:ext uri="{9D8B030D-6E8A-4147-A177-3AD203B41FA5}">
                      <a16:colId xmlns:a16="http://schemas.microsoft.com/office/drawing/2014/main" val="4223146274"/>
                    </a:ext>
                  </a:extLst>
                </a:gridCol>
                <a:gridCol w="904673">
                  <a:extLst>
                    <a:ext uri="{9D8B030D-6E8A-4147-A177-3AD203B41FA5}">
                      <a16:colId xmlns:a16="http://schemas.microsoft.com/office/drawing/2014/main" val="2483703483"/>
                    </a:ext>
                  </a:extLst>
                </a:gridCol>
                <a:gridCol w="781429">
                  <a:extLst>
                    <a:ext uri="{9D8B030D-6E8A-4147-A177-3AD203B41FA5}">
                      <a16:colId xmlns:a16="http://schemas.microsoft.com/office/drawing/2014/main" val="220177405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RANKING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SEGURADORA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PRÊMIO EMITIDO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12/2022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Δ % 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3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/202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2</a:t>
                      </a:r>
                      <a:endParaRPr lang="el-G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ld" pitchFamily="50" charset="0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637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1E62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Player 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rgbClr val="001E62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AUSTRAL SEGURADORA S.A.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rgbClr val="001E62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720.864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1E62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60,1%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1E62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55,3%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8,7%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578902"/>
                  </a:ext>
                </a:extLst>
              </a:tr>
              <a:tr h="21954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MAPFRE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134.077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11,2%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14,4%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-22,2%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022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TOKIO MARINE SEGURADORA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110.762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9,2%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12,6%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-27,0%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4688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EZZE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64.483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5,4%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6,0%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9244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STARR SEGURADORA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63.794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5,3%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3,4%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7471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ALLIANZ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48.389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4,0%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5456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FAIRFAX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41.313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3,4%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1,7%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-89,5%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291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MITSUI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11.842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0,4%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2774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ZURICH SEGUROS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3.421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0,3%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0,9%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-66,7%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992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Gotham Book"/>
                        <a:cs typeface="Gotham Book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1.199.546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100,0%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100,0%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90360"/>
                  </a:ext>
                </a:extLst>
              </a:tr>
            </a:tbl>
          </a:graphicData>
        </a:graphic>
      </p:graphicFrame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FF5FC21-8D5C-F235-A94D-8FC8F90FCACC}"/>
              </a:ext>
            </a:extLst>
          </p:cNvPr>
          <p:cNvCxnSpPr/>
          <p:nvPr/>
        </p:nvCxnSpPr>
        <p:spPr>
          <a:xfrm>
            <a:off x="3962401" y="2752439"/>
            <a:ext cx="7740073" cy="0"/>
          </a:xfrm>
          <a:prstGeom prst="line">
            <a:avLst/>
          </a:prstGeom>
          <a:ln>
            <a:solidFill>
              <a:srgbClr val="C0E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áfico 18">
            <a:extLst>
              <a:ext uri="{FF2B5EF4-FFF2-40B4-BE49-F238E27FC236}">
                <a16:creationId xmlns:a16="http://schemas.microsoft.com/office/drawing/2014/main" id="{88EB72C9-BAF7-F727-A2B5-73C15EDC7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4940" y="3366004"/>
            <a:ext cx="219650" cy="276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ED99E0-9291-21F0-0E91-BCAF78688E24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13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B336F0BB-AC4B-7AEF-1E94-01CB25CD1D57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F22E3BC6-FAB6-4C3E-8AAE-0405D81CE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630839"/>
              </p:ext>
            </p:extLst>
          </p:nvPr>
        </p:nvGraphicFramePr>
        <p:xfrm>
          <a:off x="-579358" y="2162222"/>
          <a:ext cx="4572000" cy="393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521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245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GARANTIA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886551" y="1680294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8" y="1980883"/>
            <a:ext cx="2207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Gotham Light" pitchFamily="50" charset="0"/>
                <a:cs typeface="Gotham Light" pitchFamily="50" charset="0"/>
              </a:rPr>
              <a:t>A segurança no cumprimento de obrigações contratuais assumidas pelo tomador. Proteção ao segurado em contratos públicos ou privados, incluindo processos administrativos e judiciais.</a:t>
            </a:r>
            <a:endParaRPr lang="pt-BR" sz="1200" i="1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398C3-F544-69E6-CB8B-9E6FF0BEEF04}"/>
              </a:ext>
            </a:extLst>
          </p:cNvPr>
          <p:cNvSpPr txBox="1"/>
          <p:nvPr/>
        </p:nvSpPr>
        <p:spPr>
          <a:xfrm>
            <a:off x="3957729" y="4238346"/>
            <a:ext cx="1841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R$2,0 BILHÕES</a:t>
            </a:r>
            <a:endParaRPr lang="pt-BR" sz="2800" dirty="0">
              <a:solidFill>
                <a:srgbClr val="C0E815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E4D63F-0FCF-A3FF-6521-1B3F5910EF14}"/>
              </a:ext>
            </a:extLst>
          </p:cNvPr>
          <p:cNvSpPr txBox="1"/>
          <p:nvPr/>
        </p:nvSpPr>
        <p:spPr>
          <a:xfrm>
            <a:off x="3978749" y="5125378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MERCADO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2023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4CBE5A9-3775-FA2B-C21A-7BED81B86082}"/>
              </a:ext>
            </a:extLst>
          </p:cNvPr>
          <p:cNvGrpSpPr/>
          <p:nvPr/>
        </p:nvGrpSpPr>
        <p:grpSpPr>
          <a:xfrm>
            <a:off x="5889848" y="4238346"/>
            <a:ext cx="2869324" cy="1461298"/>
            <a:chOff x="6841452" y="4172359"/>
            <a:chExt cx="2869324" cy="14612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FEB06E-8BF4-12EC-2321-5BDC9EF34861}"/>
                </a:ext>
              </a:extLst>
            </p:cNvPr>
            <p:cNvSpPr txBox="1"/>
            <p:nvPr/>
          </p:nvSpPr>
          <p:spPr>
            <a:xfrm>
              <a:off x="6857218" y="4172359"/>
              <a:ext cx="2160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R$111</a:t>
              </a:r>
            </a:p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MILHÕES</a:t>
              </a:r>
              <a:endParaRPr lang="pt-BR" sz="2800" dirty="0">
                <a:solidFill>
                  <a:srgbClr val="C0E815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B39D08-B4D4-5B53-D12D-7713C9EC0165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AUSTRAL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2023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B1D44AE-E420-D98B-E5F6-77B860A0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070" y="1593602"/>
            <a:ext cx="3285411" cy="474766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08EE6A-7DA4-1C7C-E3F4-B4DE4951EEF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DC41FF-3430-1E7A-CE28-34EB835645BE}"/>
              </a:ext>
            </a:extLst>
          </p:cNvPr>
          <p:cNvSpPr txBox="1"/>
          <p:nvPr/>
        </p:nvSpPr>
        <p:spPr>
          <a:xfrm>
            <a:off x="3894214" y="2301005"/>
            <a:ext cx="184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5,5%</a:t>
            </a:r>
            <a:endParaRPr lang="pt-BR" sz="4800" dirty="0">
              <a:solidFill>
                <a:srgbClr val="C0E81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6D9973-A20F-EDC2-56F7-463931B5BC49}"/>
              </a:ext>
            </a:extLst>
          </p:cNvPr>
          <p:cNvSpPr txBox="1"/>
          <p:nvPr/>
        </p:nvSpPr>
        <p:spPr>
          <a:xfrm>
            <a:off x="3931772" y="296821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ATUAÇÃO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 MERCADO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8B113263-5277-DCAC-47A5-DAAEE5C42AAD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177575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E3F78B0E-C112-AEC2-AE6F-5244880FB4FB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983300-5776-D7FD-B6B3-72930618021F}"/>
              </a:ext>
            </a:extLst>
          </p:cNvPr>
          <p:cNvSpPr txBox="1"/>
          <p:nvPr/>
        </p:nvSpPr>
        <p:spPr>
          <a:xfrm>
            <a:off x="3945173" y="2162749"/>
            <a:ext cx="44971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JUDICIAL E JUDICIAL RECURSAL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DO EXECUTANTE [PERFORMANCE BOND]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ADIANTAMENTO DE PAGAMENTO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RETENÇÃO DE PAGAMENTO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DO LICITANTE / CONCORRENTE [BIG BOND]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COMPLETION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ADMINISTRATIVA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CONCESSÕES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ADUANEIRA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PERFEITO FUNCIONAMENTO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GARANTIA DE PAGAMENTO DE ENERGIA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05CA4C-50C1-E84D-CBDD-632B4C8424AE}"/>
              </a:ext>
            </a:extLst>
          </p:cNvPr>
          <p:cNvSpPr txBox="1"/>
          <p:nvPr/>
        </p:nvSpPr>
        <p:spPr>
          <a:xfrm>
            <a:off x="412799" y="1515892"/>
            <a:ext cx="24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GARANTIA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MODALIDADES</a:t>
            </a:r>
          </a:p>
          <a:p>
            <a:endParaRPr lang="pt-BR" dirty="0">
              <a:latin typeface="Gotham Black" pitchFamily="50" charset="0"/>
              <a:ea typeface="Verdana" panose="020B0604030504040204" pitchFamily="34" charset="0"/>
              <a:cs typeface="Gotham Black" pitchFamily="50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A5A285-1707-47DA-2118-2ABB89088F69}"/>
              </a:ext>
            </a:extLst>
          </p:cNvPr>
          <p:cNvSpPr/>
          <p:nvPr/>
        </p:nvSpPr>
        <p:spPr>
          <a:xfrm>
            <a:off x="2371460" y="1957385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D5847B-F9C0-F0A8-94B7-A7182FCAF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532" y="1594752"/>
            <a:ext cx="3278222" cy="47276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329B26-B7B3-CCE6-22B8-EA612B59B82F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7440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3B3451-E8F9-F5DF-5354-74E36CACEBB9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1"/>
            <a:ext cx="163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GARANTIA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RANKING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06642" y="1918197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C6E9EB-A83C-B0B5-77E7-3D8E38A9CA09}"/>
              </a:ext>
            </a:extLst>
          </p:cNvPr>
          <p:cNvSpPr txBox="1"/>
          <p:nvPr/>
        </p:nvSpPr>
        <p:spPr>
          <a:xfrm>
            <a:off x="3875314" y="2479071"/>
            <a:ext cx="43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GARANTIA: PRÊMIO EMITIDO (INCL. RVNE)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893D4-9FDF-1F2B-ADDB-9C16CE6AD092}"/>
              </a:ext>
            </a:extLst>
          </p:cNvPr>
          <p:cNvSpPr txBox="1"/>
          <p:nvPr/>
        </p:nvSpPr>
        <p:spPr>
          <a:xfrm>
            <a:off x="10113254" y="2525237"/>
            <a:ext cx="1730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Valores em Milhares de Reais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156E6AE-5E63-9396-1C44-6E535FAAF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75823"/>
              </p:ext>
            </p:extLst>
          </p:nvPr>
        </p:nvGraphicFramePr>
        <p:xfrm>
          <a:off x="3992586" y="3102730"/>
          <a:ext cx="7774319" cy="2612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00">
                  <a:extLst>
                    <a:ext uri="{9D8B030D-6E8A-4147-A177-3AD203B41FA5}">
                      <a16:colId xmlns:a16="http://schemas.microsoft.com/office/drawing/2014/main" val="910291712"/>
                    </a:ext>
                  </a:extLst>
                </a:gridCol>
                <a:gridCol w="3244053">
                  <a:extLst>
                    <a:ext uri="{9D8B030D-6E8A-4147-A177-3AD203B41FA5}">
                      <a16:colId xmlns:a16="http://schemas.microsoft.com/office/drawing/2014/main" val="3362465080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2312078286"/>
                    </a:ext>
                  </a:extLst>
                </a:gridCol>
                <a:gridCol w="963038">
                  <a:extLst>
                    <a:ext uri="{9D8B030D-6E8A-4147-A177-3AD203B41FA5}">
                      <a16:colId xmlns:a16="http://schemas.microsoft.com/office/drawing/2014/main" val="4223146274"/>
                    </a:ext>
                  </a:extLst>
                </a:gridCol>
                <a:gridCol w="904673">
                  <a:extLst>
                    <a:ext uri="{9D8B030D-6E8A-4147-A177-3AD203B41FA5}">
                      <a16:colId xmlns:a16="http://schemas.microsoft.com/office/drawing/2014/main" val="2483703483"/>
                    </a:ext>
                  </a:extLst>
                </a:gridCol>
                <a:gridCol w="781429">
                  <a:extLst>
                    <a:ext uri="{9D8B030D-6E8A-4147-A177-3AD203B41FA5}">
                      <a16:colId xmlns:a16="http://schemas.microsoft.com/office/drawing/2014/main" val="2201774052"/>
                    </a:ext>
                  </a:extLst>
                </a:gridCol>
              </a:tblGrid>
              <a:tr h="34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RANKING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SEGURADORA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PRÊMIO EMITIDO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12/2022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Δ % 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3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/202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2</a:t>
                      </a:r>
                      <a:endParaRPr lang="el-G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ld" pitchFamily="50" charset="0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63783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POTTENCIAL SEGURADORA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319.517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15,70%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17,50%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-10,3%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578902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JUNTO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289.165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14,20%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14,50%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-2,1%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02207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SWISS RE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119.230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5,90%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31,1%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468828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Player 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AUSTRAL SEGURADORA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111.292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5,50%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5,10%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7,9%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924411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CHUBB SEGUROS BRASIL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99.683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747159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TOO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99.038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32,4%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545658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FAIRFAX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90.292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4,40%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22,2%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29156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EZZE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88.083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4,30%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43,3%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277497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FATOR SEGURADORA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85.370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4,20%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-6,7%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99231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BMG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68.205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3,40%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9,10%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-62,6%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90360"/>
                  </a:ext>
                </a:extLst>
              </a:tr>
              <a:tr h="214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Outros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730.540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36,0%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29,9%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133657"/>
                  </a:ext>
                </a:extLst>
              </a:tr>
              <a:tr h="186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2.032.210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49743"/>
                  </a:ext>
                </a:extLst>
              </a:tr>
            </a:tbl>
          </a:graphicData>
        </a:graphic>
      </p:graphicFrame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FF5FC21-8D5C-F235-A94D-8FC8F90FCACC}"/>
              </a:ext>
            </a:extLst>
          </p:cNvPr>
          <p:cNvCxnSpPr/>
          <p:nvPr/>
        </p:nvCxnSpPr>
        <p:spPr>
          <a:xfrm>
            <a:off x="3962401" y="2752439"/>
            <a:ext cx="7740073" cy="0"/>
          </a:xfrm>
          <a:prstGeom prst="line">
            <a:avLst/>
          </a:prstGeom>
          <a:ln>
            <a:solidFill>
              <a:srgbClr val="C0E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7344A2-C14F-465F-896E-CB151475BE61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16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1E65ACF6-C54A-A404-ABAC-31249299EAE5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ED44BE8-DBE5-4FE3-8F2A-27D426E768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61857"/>
              </p:ext>
            </p:extLst>
          </p:nvPr>
        </p:nvGraphicFramePr>
        <p:xfrm>
          <a:off x="-579358" y="2303788"/>
          <a:ext cx="4572000" cy="4029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87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145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MARÍTIMO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811247" y="166953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8" y="1980883"/>
            <a:ext cx="2101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Gotham Light" pitchFamily="50" charset="0"/>
                <a:cs typeface="Gotham Light" pitchFamily="50" charset="0"/>
              </a:rPr>
              <a:t>Proteção para riscos de perdas ou danos que alcancem qualquer tipo de embarcação comercial em operação, construção ou em reparo.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398C3-F544-69E6-CB8B-9E6FF0BEEF04}"/>
              </a:ext>
            </a:extLst>
          </p:cNvPr>
          <p:cNvSpPr txBox="1"/>
          <p:nvPr/>
        </p:nvSpPr>
        <p:spPr>
          <a:xfrm>
            <a:off x="3957728" y="4238346"/>
            <a:ext cx="2002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R$128 MILHÕES</a:t>
            </a:r>
            <a:endParaRPr lang="pt-BR" sz="2800" dirty="0">
              <a:solidFill>
                <a:srgbClr val="C0E815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E4D63F-0FCF-A3FF-6521-1B3F5910EF14}"/>
              </a:ext>
            </a:extLst>
          </p:cNvPr>
          <p:cNvSpPr txBox="1"/>
          <p:nvPr/>
        </p:nvSpPr>
        <p:spPr>
          <a:xfrm>
            <a:off x="3978749" y="5125378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MERCADO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2023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4CBE5A9-3775-FA2B-C21A-7BED81B86082}"/>
              </a:ext>
            </a:extLst>
          </p:cNvPr>
          <p:cNvGrpSpPr/>
          <p:nvPr/>
        </p:nvGrpSpPr>
        <p:grpSpPr>
          <a:xfrm>
            <a:off x="5889848" y="4238346"/>
            <a:ext cx="2869324" cy="1461298"/>
            <a:chOff x="6841452" y="4172359"/>
            <a:chExt cx="2869324" cy="14612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FEB06E-8BF4-12EC-2321-5BDC9EF34861}"/>
                </a:ext>
              </a:extLst>
            </p:cNvPr>
            <p:cNvSpPr txBox="1"/>
            <p:nvPr/>
          </p:nvSpPr>
          <p:spPr>
            <a:xfrm>
              <a:off x="6857218" y="4172359"/>
              <a:ext cx="20639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R$9 MILHÕES</a:t>
              </a:r>
              <a:endParaRPr lang="pt-BR" sz="2800" dirty="0">
                <a:solidFill>
                  <a:srgbClr val="C0E815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B39D08-B4D4-5B53-D12D-7713C9EC0165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AUSTRAL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2023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B1D44AE-E420-D98B-E5F6-77B860A0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1201" y="1596390"/>
            <a:ext cx="3260280" cy="471134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08EE6A-7DA4-1C7C-E3F4-B4DE4951EEF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17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2E84B1-BBEE-11C9-4256-118CBF7073EA}"/>
              </a:ext>
            </a:extLst>
          </p:cNvPr>
          <p:cNvSpPr txBox="1"/>
          <p:nvPr/>
        </p:nvSpPr>
        <p:spPr>
          <a:xfrm>
            <a:off x="3894214" y="2301005"/>
            <a:ext cx="184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7%</a:t>
            </a:r>
            <a:endParaRPr lang="pt-BR" sz="4800" dirty="0">
              <a:solidFill>
                <a:srgbClr val="C0E81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69912A-8645-3D45-1C85-43F17B90B585}"/>
              </a:ext>
            </a:extLst>
          </p:cNvPr>
          <p:cNvSpPr txBox="1"/>
          <p:nvPr/>
        </p:nvSpPr>
        <p:spPr>
          <a:xfrm>
            <a:off x="3886052" y="296821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ATUAÇÃO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 MERCADO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4C0DB431-B7F5-F36B-FA6A-755A0C6C385E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3172507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E3F78B0E-C112-AEC2-AE6F-5244880FB4FB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983300-5776-D7FD-B6B3-72930618021F}"/>
              </a:ext>
            </a:extLst>
          </p:cNvPr>
          <p:cNvSpPr txBox="1"/>
          <p:nvPr/>
        </p:nvSpPr>
        <p:spPr>
          <a:xfrm>
            <a:off x="3945173" y="2162749"/>
            <a:ext cx="449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CASCO E MÁQUINA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RESPONSABILIDADE CIVIL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GUERRAS E GREVES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PERDA DE RECEITA OU FRETE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REPARADOS NAVAL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CONSTRUTOR NAVAL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05CA4C-50C1-E84D-CBDD-632B4C8424AE}"/>
              </a:ext>
            </a:extLst>
          </p:cNvPr>
          <p:cNvSpPr txBox="1"/>
          <p:nvPr/>
        </p:nvSpPr>
        <p:spPr>
          <a:xfrm>
            <a:off x="412799" y="1515892"/>
            <a:ext cx="24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MARÍTIMO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COBERTURAS</a:t>
            </a:r>
          </a:p>
          <a:p>
            <a:endParaRPr lang="pt-BR" dirty="0">
              <a:latin typeface="Gotham Black" pitchFamily="50" charset="0"/>
              <a:ea typeface="Verdana" panose="020B0604030504040204" pitchFamily="34" charset="0"/>
              <a:cs typeface="Gotham Black" pitchFamily="50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A5A285-1707-47DA-2118-2ABB89088F69}"/>
              </a:ext>
            </a:extLst>
          </p:cNvPr>
          <p:cNvSpPr/>
          <p:nvPr/>
        </p:nvSpPr>
        <p:spPr>
          <a:xfrm>
            <a:off x="2274640" y="1935869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D5847B-F9C0-F0A8-94B7-A7182FCAF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670" y="1585608"/>
            <a:ext cx="3292084" cy="47476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329B26-B7B3-CCE6-22B8-EA612B59B82F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7687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3B3451-E8F9-F5DF-5354-74E36CACEBB9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156E6AE-5E63-9396-1C44-6E535FAAF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728"/>
              </p:ext>
            </p:extLst>
          </p:nvPr>
        </p:nvGraphicFramePr>
        <p:xfrm>
          <a:off x="3992586" y="3102730"/>
          <a:ext cx="7774319" cy="21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00">
                  <a:extLst>
                    <a:ext uri="{9D8B030D-6E8A-4147-A177-3AD203B41FA5}">
                      <a16:colId xmlns:a16="http://schemas.microsoft.com/office/drawing/2014/main" val="910291712"/>
                    </a:ext>
                  </a:extLst>
                </a:gridCol>
                <a:gridCol w="3244053">
                  <a:extLst>
                    <a:ext uri="{9D8B030D-6E8A-4147-A177-3AD203B41FA5}">
                      <a16:colId xmlns:a16="http://schemas.microsoft.com/office/drawing/2014/main" val="3362465080"/>
                    </a:ext>
                  </a:extLst>
                </a:gridCol>
                <a:gridCol w="1095644">
                  <a:extLst>
                    <a:ext uri="{9D8B030D-6E8A-4147-A177-3AD203B41FA5}">
                      <a16:colId xmlns:a16="http://schemas.microsoft.com/office/drawing/2014/main" val="2312078286"/>
                    </a:ext>
                  </a:extLst>
                </a:gridCol>
                <a:gridCol w="966620">
                  <a:extLst>
                    <a:ext uri="{9D8B030D-6E8A-4147-A177-3AD203B41FA5}">
                      <a16:colId xmlns:a16="http://schemas.microsoft.com/office/drawing/2014/main" val="4223146274"/>
                    </a:ext>
                  </a:extLst>
                </a:gridCol>
                <a:gridCol w="904673">
                  <a:extLst>
                    <a:ext uri="{9D8B030D-6E8A-4147-A177-3AD203B41FA5}">
                      <a16:colId xmlns:a16="http://schemas.microsoft.com/office/drawing/2014/main" val="2483703483"/>
                    </a:ext>
                  </a:extLst>
                </a:gridCol>
                <a:gridCol w="781429">
                  <a:extLst>
                    <a:ext uri="{9D8B030D-6E8A-4147-A177-3AD203B41FA5}">
                      <a16:colId xmlns:a16="http://schemas.microsoft.com/office/drawing/2014/main" val="220177405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RANKING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SEGURADORA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PRÊMIO EMITIDO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12/2022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Δ % 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3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/202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2</a:t>
                      </a:r>
                      <a:endParaRPr lang="el-G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ld" pitchFamily="50" charset="0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637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MAPFRE SEGUROS GERAIS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33.845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26,50%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29,00%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-8,6%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5789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Player 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ESSOR SEGUROS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24.643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19,30%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9,80%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96,9%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022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AXA SEGUROS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23.941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18,70%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15,00%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24,7%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4688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FAIRFAX SEGUROS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19.449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15,20%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12,50%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21,6%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9244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LIBERTY SEGUROS S.A.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10.513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8,20%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5,80%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41,4%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7471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</a:rPr>
                        <a:t>AUSTRAL SEGURADORA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</a:rPr>
                        <a:t>9.194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</a:rPr>
                        <a:t>7,20%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</a:rPr>
                        <a:t>3,70%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otham Book"/>
                        </a:rPr>
                        <a:t>94,6%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5456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SWISS RE SEGUROS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3.007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2,40%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1,60%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50,0%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291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TOKIO MARINE SEGURADORA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2.401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1,90%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171,4%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2774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ALLIANZ SEGUROS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0,80%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16,60%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-95,2%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992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127.714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100,0%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100,0%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0,0%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4974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1"/>
            <a:ext cx="163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MARÍTIMO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RANKING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06642" y="1918197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C6E9EB-A83C-B0B5-77E7-3D8E38A9CA09}"/>
              </a:ext>
            </a:extLst>
          </p:cNvPr>
          <p:cNvSpPr txBox="1"/>
          <p:nvPr/>
        </p:nvSpPr>
        <p:spPr>
          <a:xfrm>
            <a:off x="3875314" y="2479071"/>
            <a:ext cx="43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MARÍTIMO: PRÊMIO EMITIDO (INCL. RVNE)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893D4-9FDF-1F2B-ADDB-9C16CE6AD092}"/>
              </a:ext>
            </a:extLst>
          </p:cNvPr>
          <p:cNvSpPr txBox="1"/>
          <p:nvPr/>
        </p:nvSpPr>
        <p:spPr>
          <a:xfrm>
            <a:off x="10113254" y="2525237"/>
            <a:ext cx="1730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Valores em Milhares de Reais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FF5FC21-8D5C-F235-A94D-8FC8F90FCACC}"/>
              </a:ext>
            </a:extLst>
          </p:cNvPr>
          <p:cNvCxnSpPr/>
          <p:nvPr/>
        </p:nvCxnSpPr>
        <p:spPr>
          <a:xfrm>
            <a:off x="3962401" y="2752439"/>
            <a:ext cx="7740073" cy="0"/>
          </a:xfrm>
          <a:prstGeom prst="line">
            <a:avLst/>
          </a:prstGeom>
          <a:ln>
            <a:solidFill>
              <a:srgbClr val="C0E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7344A2-C14F-465F-896E-CB151475BE61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19</a:t>
            </a:r>
          </a:p>
        </p:txBody>
      </p:sp>
      <p:sp>
        <p:nvSpPr>
          <p:cNvPr id="2" name="CaixaDeTexto 18">
            <a:extLst>
              <a:ext uri="{FF2B5EF4-FFF2-40B4-BE49-F238E27FC236}">
                <a16:creationId xmlns:a16="http://schemas.microsoft.com/office/drawing/2014/main" id="{6655F516-51C6-0540-2F70-1A3FD9BDCE80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8331E5F-3920-4A46-8B4E-59E8745A47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356065"/>
              </p:ext>
            </p:extLst>
          </p:nvPr>
        </p:nvGraphicFramePr>
        <p:xfrm>
          <a:off x="-530095" y="2268885"/>
          <a:ext cx="4592955" cy="403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149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304B2C79-D4AE-23B5-5121-CCA8F5031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7363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67343B-3646-6B8A-5DC1-3DC68A2BDD57}"/>
              </a:ext>
            </a:extLst>
          </p:cNvPr>
          <p:cNvSpPr txBox="1"/>
          <p:nvPr/>
        </p:nvSpPr>
        <p:spPr>
          <a:xfrm>
            <a:off x="7217043" y="4012214"/>
            <a:ext cx="3998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Entregamos </a:t>
            </a:r>
            <a:r>
              <a:rPr lang="pt-BR" sz="16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segurança em seu sentido mais amplo, com atendimento personalizado e de alta qualidade.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DA12A0-DD41-CAC7-EFE4-19536E0E29D3}"/>
              </a:ext>
            </a:extLst>
          </p:cNvPr>
          <p:cNvSpPr txBox="1"/>
          <p:nvPr/>
        </p:nvSpPr>
        <p:spPr>
          <a:xfrm>
            <a:off x="762995" y="2737345"/>
            <a:ext cx="423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FEITO POR QUEM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040405-8428-B6BF-7C6B-57912BAE3823}"/>
              </a:ext>
            </a:extLst>
          </p:cNvPr>
          <p:cNvSpPr txBox="1"/>
          <p:nvPr/>
        </p:nvSpPr>
        <p:spPr>
          <a:xfrm>
            <a:off x="762994" y="3128478"/>
            <a:ext cx="38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MAIS ENTENDE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2551D0-E505-2F9D-C24E-5E4AB6F9235E}"/>
              </a:ext>
            </a:extLst>
          </p:cNvPr>
          <p:cNvSpPr/>
          <p:nvPr/>
        </p:nvSpPr>
        <p:spPr>
          <a:xfrm>
            <a:off x="3796809" y="3365500"/>
            <a:ext cx="151270" cy="151270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047329-8399-7703-9B79-1F852EAD199D}"/>
              </a:ext>
            </a:extLst>
          </p:cNvPr>
          <p:cNvSpPr txBox="1"/>
          <p:nvPr/>
        </p:nvSpPr>
        <p:spPr>
          <a:xfrm>
            <a:off x="7217041" y="2786532"/>
            <a:ext cx="440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Somos a seguradora que melhor entende e lida com o mercado brasileiro.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90536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145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D&amp;O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095630" y="166953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9" y="1980883"/>
            <a:ext cx="1999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Gotham Light" pitchFamily="50" charset="0"/>
                <a:cs typeface="Gotham Light" pitchFamily="50" charset="0"/>
              </a:rPr>
              <a:t>Proteção do patrimônio pessoal dos administradores e diretores da empresa. Seguro em decorrência de ações ou deliberações tomadas na qualidade de líderes e tomadores de decisão.</a:t>
            </a:r>
            <a:endParaRPr lang="pt-BR" sz="1200" i="1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398C3-F544-69E6-CB8B-9E6FF0BEEF04}"/>
              </a:ext>
            </a:extLst>
          </p:cNvPr>
          <p:cNvSpPr txBox="1"/>
          <p:nvPr/>
        </p:nvSpPr>
        <p:spPr>
          <a:xfrm>
            <a:off x="3957728" y="4238346"/>
            <a:ext cx="2002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R$489 MILHÕES</a:t>
            </a:r>
            <a:endParaRPr lang="pt-BR" sz="2800" dirty="0">
              <a:solidFill>
                <a:srgbClr val="C0E815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E4D63F-0FCF-A3FF-6521-1B3F5910EF14}"/>
              </a:ext>
            </a:extLst>
          </p:cNvPr>
          <p:cNvSpPr txBox="1"/>
          <p:nvPr/>
        </p:nvSpPr>
        <p:spPr>
          <a:xfrm>
            <a:off x="3978749" y="5125378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MERCADO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2023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4CBE5A9-3775-FA2B-C21A-7BED81B86082}"/>
              </a:ext>
            </a:extLst>
          </p:cNvPr>
          <p:cNvGrpSpPr/>
          <p:nvPr/>
        </p:nvGrpSpPr>
        <p:grpSpPr>
          <a:xfrm>
            <a:off x="5889848" y="4238346"/>
            <a:ext cx="2869324" cy="1461298"/>
            <a:chOff x="6841452" y="4172359"/>
            <a:chExt cx="2869324" cy="14612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FEB06E-8BF4-12EC-2321-5BDC9EF34861}"/>
                </a:ext>
              </a:extLst>
            </p:cNvPr>
            <p:cNvSpPr txBox="1"/>
            <p:nvPr/>
          </p:nvSpPr>
          <p:spPr>
            <a:xfrm>
              <a:off x="6857218" y="4172359"/>
              <a:ext cx="2160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R$8</a:t>
              </a:r>
            </a:p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MILHÕES</a:t>
              </a:r>
              <a:endParaRPr lang="pt-BR" sz="2800" dirty="0">
                <a:solidFill>
                  <a:srgbClr val="C0E815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B39D08-B4D4-5B53-D12D-7713C9EC0165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AUSTRAL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2023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B1D44AE-E420-D98B-E5F6-77B860A0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2530" y="1584649"/>
            <a:ext cx="3278951" cy="473833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08EE6A-7DA4-1C7C-E3F4-B4DE4951EEF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5588C3-9603-AD96-70B8-398CEB831DBE}"/>
              </a:ext>
            </a:extLst>
          </p:cNvPr>
          <p:cNvSpPr txBox="1"/>
          <p:nvPr/>
        </p:nvSpPr>
        <p:spPr>
          <a:xfrm>
            <a:off x="3894214" y="2301005"/>
            <a:ext cx="184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2%</a:t>
            </a:r>
            <a:endParaRPr lang="pt-BR" sz="4800" dirty="0">
              <a:solidFill>
                <a:srgbClr val="C0E81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266C5C-0284-3510-2B5D-3CF2D6C2011C}"/>
              </a:ext>
            </a:extLst>
          </p:cNvPr>
          <p:cNvSpPr txBox="1"/>
          <p:nvPr/>
        </p:nvSpPr>
        <p:spPr>
          <a:xfrm>
            <a:off x="3886052" y="296821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ATUAÇÃO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 MERCADO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9E900AEA-3174-5854-C831-578E5A44583C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43344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E3F78B0E-C112-AEC2-AE6F-5244880FB4FB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983300-5776-D7FD-B6B3-72930618021F}"/>
              </a:ext>
            </a:extLst>
          </p:cNvPr>
          <p:cNvSpPr txBox="1"/>
          <p:nvPr/>
        </p:nvSpPr>
        <p:spPr>
          <a:xfrm>
            <a:off x="3945173" y="2162749"/>
            <a:ext cx="44971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ATOS NEGLIGENTES, ERROS OU OMISSÕES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CUSTOS DE DEFESA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DESPESAS DE REPRESENTAÇÃO JURÍDICA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NOVAS SUBSIDIÁRIAS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ASSESSORES DOS SEGURADOS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DIRETORES APOSENTADOS E RETIRADOS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RESPONSABILIDADE TRIBUTÁRIA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EMBARGO DE BENS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GASTOS DE PUBLICIDADE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MULTAS E SANÇÕES ADMINISTRATIVAS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05CA4C-50C1-E84D-CBDD-632B4C8424AE}"/>
              </a:ext>
            </a:extLst>
          </p:cNvPr>
          <p:cNvSpPr txBox="1"/>
          <p:nvPr/>
        </p:nvSpPr>
        <p:spPr>
          <a:xfrm>
            <a:off x="412799" y="1515892"/>
            <a:ext cx="24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D&amp;O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MODALIDADES</a:t>
            </a:r>
          </a:p>
          <a:p>
            <a:endParaRPr lang="pt-BR" dirty="0">
              <a:latin typeface="Gotham Black" pitchFamily="50" charset="0"/>
              <a:ea typeface="Verdana" panose="020B0604030504040204" pitchFamily="34" charset="0"/>
              <a:cs typeface="Gotham Black" pitchFamily="50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A5A285-1707-47DA-2118-2ABB89088F69}"/>
              </a:ext>
            </a:extLst>
          </p:cNvPr>
          <p:cNvSpPr/>
          <p:nvPr/>
        </p:nvSpPr>
        <p:spPr>
          <a:xfrm>
            <a:off x="2354153" y="1935869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D5847B-F9C0-F0A8-94B7-A7182FCAF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532" y="1597038"/>
            <a:ext cx="3278222" cy="47276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329B26-B7B3-CCE6-22B8-EA612B59B82F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94637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3B3451-E8F9-F5DF-5354-74E36CACEBB9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1"/>
            <a:ext cx="163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D&amp;O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RANKING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06642" y="1918197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C6E9EB-A83C-B0B5-77E7-3D8E38A9CA09}"/>
              </a:ext>
            </a:extLst>
          </p:cNvPr>
          <p:cNvSpPr txBox="1"/>
          <p:nvPr/>
        </p:nvSpPr>
        <p:spPr>
          <a:xfrm>
            <a:off x="3875314" y="2479071"/>
            <a:ext cx="43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D&amp;O: PRÊMIO EMITIDO (INCL. RVNE)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893D4-9FDF-1F2B-ADDB-9C16CE6AD092}"/>
              </a:ext>
            </a:extLst>
          </p:cNvPr>
          <p:cNvSpPr txBox="1"/>
          <p:nvPr/>
        </p:nvSpPr>
        <p:spPr>
          <a:xfrm>
            <a:off x="10113254" y="2525237"/>
            <a:ext cx="1730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Valores em Milhares de Reais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156E6AE-5E63-9396-1C44-6E535FAAF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73420"/>
              </p:ext>
            </p:extLst>
          </p:nvPr>
        </p:nvGraphicFramePr>
        <p:xfrm>
          <a:off x="3992586" y="3102730"/>
          <a:ext cx="7774319" cy="284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00">
                  <a:extLst>
                    <a:ext uri="{9D8B030D-6E8A-4147-A177-3AD203B41FA5}">
                      <a16:colId xmlns:a16="http://schemas.microsoft.com/office/drawing/2014/main" val="910291712"/>
                    </a:ext>
                  </a:extLst>
                </a:gridCol>
                <a:gridCol w="3244053">
                  <a:extLst>
                    <a:ext uri="{9D8B030D-6E8A-4147-A177-3AD203B41FA5}">
                      <a16:colId xmlns:a16="http://schemas.microsoft.com/office/drawing/2014/main" val="3362465080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2312078286"/>
                    </a:ext>
                  </a:extLst>
                </a:gridCol>
                <a:gridCol w="963038">
                  <a:extLst>
                    <a:ext uri="{9D8B030D-6E8A-4147-A177-3AD203B41FA5}">
                      <a16:colId xmlns:a16="http://schemas.microsoft.com/office/drawing/2014/main" val="4223146274"/>
                    </a:ext>
                  </a:extLst>
                </a:gridCol>
                <a:gridCol w="904673">
                  <a:extLst>
                    <a:ext uri="{9D8B030D-6E8A-4147-A177-3AD203B41FA5}">
                      <a16:colId xmlns:a16="http://schemas.microsoft.com/office/drawing/2014/main" val="2483703483"/>
                    </a:ext>
                  </a:extLst>
                </a:gridCol>
                <a:gridCol w="781429">
                  <a:extLst>
                    <a:ext uri="{9D8B030D-6E8A-4147-A177-3AD203B41FA5}">
                      <a16:colId xmlns:a16="http://schemas.microsoft.com/office/drawing/2014/main" val="220177405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RANKING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SEGURADORA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PRÊMIO EMITIDO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12/2022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Δ % 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3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/202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2</a:t>
                      </a:r>
                      <a:endParaRPr lang="el-G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ld" pitchFamily="50" charset="0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637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CHUBB SEGUROS BRASIL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92.671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26,10%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26,10%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5789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AIG SEGUROS BRASIL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88.816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16,60%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71,1%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022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TOKIO MARINE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59.206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14,90%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16,60%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-10,2%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4688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ZURICH MINAS BRASIL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51.045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14,90%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-34,9%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9244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KOVR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44.016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190,5%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7471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AKAD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28.603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-39,3%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5456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FATOR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22.727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3,20%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-13,5%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291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EZZE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20.552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3,20%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-3,1%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2774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LIBERTY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15.891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2,90%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-6,5%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992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10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AXA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13.570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1,60%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31,2%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903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Player 11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SWISS RE CORPORATE SOLUTIONS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13.570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2,10%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23,5%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15608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Player 12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AUSTRAL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7.946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1,90%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1,90%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/>
                        </a:rPr>
                        <a:t>0,00%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1336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Outros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OUTROS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30.637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9,70%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497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489.250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811095"/>
                  </a:ext>
                </a:extLst>
              </a:tr>
            </a:tbl>
          </a:graphicData>
        </a:graphic>
      </p:graphicFrame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FF5FC21-8D5C-F235-A94D-8FC8F90FCACC}"/>
              </a:ext>
            </a:extLst>
          </p:cNvPr>
          <p:cNvCxnSpPr/>
          <p:nvPr/>
        </p:nvCxnSpPr>
        <p:spPr>
          <a:xfrm>
            <a:off x="3962401" y="2752439"/>
            <a:ext cx="7740073" cy="0"/>
          </a:xfrm>
          <a:prstGeom prst="line">
            <a:avLst/>
          </a:prstGeom>
          <a:ln>
            <a:solidFill>
              <a:srgbClr val="C0E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7344A2-C14F-465F-896E-CB151475BE61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22</a:t>
            </a:r>
          </a:p>
        </p:txBody>
      </p:sp>
      <p:sp>
        <p:nvSpPr>
          <p:cNvPr id="2" name="CaixaDeTexto 18">
            <a:extLst>
              <a:ext uri="{FF2B5EF4-FFF2-40B4-BE49-F238E27FC236}">
                <a16:creationId xmlns:a16="http://schemas.microsoft.com/office/drawing/2014/main" id="{D9222A17-2D64-02D4-BFE6-AF2CDB73E71C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4CFC561A-9D41-49A7-A6B4-31A161DC1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574368"/>
              </p:ext>
            </p:extLst>
          </p:nvPr>
        </p:nvGraphicFramePr>
        <p:xfrm>
          <a:off x="-245153" y="2254930"/>
          <a:ext cx="4237739" cy="407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212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145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E&amp;O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095630" y="166953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9" y="1980883"/>
            <a:ext cx="1999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Gotham Light" pitchFamily="50" charset="0"/>
                <a:cs typeface="Gotham Light" pitchFamily="50" charset="0"/>
              </a:rPr>
              <a:t>Proteção em ações judiciais de reparo a danos causados a terceiros por erros praticados na prestação de serviços profissionais.</a:t>
            </a:r>
            <a:endParaRPr lang="pt-BR" sz="1200" i="1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398C3-F544-69E6-CB8B-9E6FF0BEEF04}"/>
              </a:ext>
            </a:extLst>
          </p:cNvPr>
          <p:cNvSpPr txBox="1"/>
          <p:nvPr/>
        </p:nvSpPr>
        <p:spPr>
          <a:xfrm>
            <a:off x="3957728" y="4238346"/>
            <a:ext cx="2002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R$333 MILHÕES</a:t>
            </a:r>
            <a:endParaRPr lang="pt-BR" sz="2800" dirty="0">
              <a:solidFill>
                <a:srgbClr val="C0E815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E4D63F-0FCF-A3FF-6521-1B3F5910EF14}"/>
              </a:ext>
            </a:extLst>
          </p:cNvPr>
          <p:cNvSpPr txBox="1"/>
          <p:nvPr/>
        </p:nvSpPr>
        <p:spPr>
          <a:xfrm>
            <a:off x="3978749" y="5125378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MERCADO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2023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4CBE5A9-3775-FA2B-C21A-7BED81B86082}"/>
              </a:ext>
            </a:extLst>
          </p:cNvPr>
          <p:cNvGrpSpPr/>
          <p:nvPr/>
        </p:nvGrpSpPr>
        <p:grpSpPr>
          <a:xfrm>
            <a:off x="5889848" y="4238346"/>
            <a:ext cx="2869324" cy="1461298"/>
            <a:chOff x="6841452" y="4172359"/>
            <a:chExt cx="2869324" cy="14612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FEB06E-8BF4-12EC-2321-5BDC9EF34861}"/>
                </a:ext>
              </a:extLst>
            </p:cNvPr>
            <p:cNvSpPr txBox="1"/>
            <p:nvPr/>
          </p:nvSpPr>
          <p:spPr>
            <a:xfrm>
              <a:off x="6857218" y="4172359"/>
              <a:ext cx="2160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R$2,5 MILHÕES</a:t>
              </a:r>
              <a:endParaRPr lang="pt-BR" sz="2800" dirty="0">
                <a:solidFill>
                  <a:srgbClr val="C0E815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6B39D08-B4D4-5B53-D12D-7713C9EC0165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AUSTRAL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2023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B1D44AE-E420-D98B-E5F6-77B860A0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06070" y="1593602"/>
            <a:ext cx="3285411" cy="474766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08EE6A-7DA4-1C7C-E3F4-B4DE4951EEF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5D4E8C-5522-D511-A36C-04109382B4C0}"/>
              </a:ext>
            </a:extLst>
          </p:cNvPr>
          <p:cNvSpPr txBox="1"/>
          <p:nvPr/>
        </p:nvSpPr>
        <p:spPr>
          <a:xfrm>
            <a:off x="3894214" y="2301005"/>
            <a:ext cx="184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1%</a:t>
            </a:r>
            <a:endParaRPr lang="pt-BR" sz="4800" dirty="0">
              <a:solidFill>
                <a:srgbClr val="C0E81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A9F96A2-DA86-4360-0575-608C4AF70F6E}"/>
              </a:ext>
            </a:extLst>
          </p:cNvPr>
          <p:cNvSpPr txBox="1"/>
          <p:nvPr/>
        </p:nvSpPr>
        <p:spPr>
          <a:xfrm>
            <a:off x="3886052" y="296821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ATUAÇÃO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 MERCADO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B042BAC9-0DFA-7602-B34A-3076A3ED3010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3360216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E3F78B0E-C112-AEC2-AE6F-5244880FB4FB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983300-5776-D7FD-B6B3-72930618021F}"/>
              </a:ext>
            </a:extLst>
          </p:cNvPr>
          <p:cNvSpPr txBox="1"/>
          <p:nvPr/>
        </p:nvSpPr>
        <p:spPr>
          <a:xfrm>
            <a:off x="3945173" y="2162749"/>
            <a:ext cx="449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E815"/>
              </a:buClr>
              <a:buSzPct val="150000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LUCROS CESSANTES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DANOS MATERIAIS OU CORPORAIS A TERCEIROS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CUSTOS DE DEFESA E HONORÁRIOS ADVOCATÍCIOS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HONORÁRIO DE PERITO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EXTRAVIO, ROUBO OU FURTO DE DOCUMENTOS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DANOS MORAIS, DIFAMAÇÃO E CALÚNIA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05CA4C-50C1-E84D-CBDD-632B4C8424AE}"/>
              </a:ext>
            </a:extLst>
          </p:cNvPr>
          <p:cNvSpPr txBox="1"/>
          <p:nvPr/>
        </p:nvSpPr>
        <p:spPr>
          <a:xfrm>
            <a:off x="412799" y="1515892"/>
            <a:ext cx="24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E&amp;O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COBERTURAS</a:t>
            </a:r>
          </a:p>
          <a:p>
            <a:endParaRPr lang="pt-BR" dirty="0">
              <a:latin typeface="Gotham Black" pitchFamily="50" charset="0"/>
              <a:ea typeface="Verdana" panose="020B0604030504040204" pitchFamily="34" charset="0"/>
              <a:cs typeface="Gotham Black" pitchFamily="50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A5A285-1707-47DA-2118-2ABB89088F69}"/>
              </a:ext>
            </a:extLst>
          </p:cNvPr>
          <p:cNvSpPr/>
          <p:nvPr/>
        </p:nvSpPr>
        <p:spPr>
          <a:xfrm>
            <a:off x="2274640" y="1935869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D5847B-F9C0-F0A8-94B7-A7182FCAF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532" y="1597038"/>
            <a:ext cx="3278222" cy="47276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329B26-B7B3-CCE6-22B8-EA612B59B82F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47626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3B3451-E8F9-F5DF-5354-74E36CACEBB9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1"/>
            <a:ext cx="163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E&amp;O</a:t>
            </a:r>
          </a:p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RANKING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06642" y="1918197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C6E9EB-A83C-B0B5-77E7-3D8E38A9CA09}"/>
              </a:ext>
            </a:extLst>
          </p:cNvPr>
          <p:cNvSpPr txBox="1"/>
          <p:nvPr/>
        </p:nvSpPr>
        <p:spPr>
          <a:xfrm>
            <a:off x="3875314" y="2479071"/>
            <a:ext cx="43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E&amp;O: PRÊMIO EMITIDO (INCL. RVNE)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893D4-9FDF-1F2B-ADDB-9C16CE6AD092}"/>
              </a:ext>
            </a:extLst>
          </p:cNvPr>
          <p:cNvSpPr txBox="1"/>
          <p:nvPr/>
        </p:nvSpPr>
        <p:spPr>
          <a:xfrm>
            <a:off x="10113254" y="2525237"/>
            <a:ext cx="1730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Valores em Milhares de Reais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156E6AE-5E63-9396-1C44-6E535FAAF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778285"/>
              </p:ext>
            </p:extLst>
          </p:nvPr>
        </p:nvGraphicFramePr>
        <p:xfrm>
          <a:off x="3992586" y="3102730"/>
          <a:ext cx="7774319" cy="2692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00">
                  <a:extLst>
                    <a:ext uri="{9D8B030D-6E8A-4147-A177-3AD203B41FA5}">
                      <a16:colId xmlns:a16="http://schemas.microsoft.com/office/drawing/2014/main" val="910291712"/>
                    </a:ext>
                  </a:extLst>
                </a:gridCol>
                <a:gridCol w="3244053">
                  <a:extLst>
                    <a:ext uri="{9D8B030D-6E8A-4147-A177-3AD203B41FA5}">
                      <a16:colId xmlns:a16="http://schemas.microsoft.com/office/drawing/2014/main" val="3362465080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2312078286"/>
                    </a:ext>
                  </a:extLst>
                </a:gridCol>
                <a:gridCol w="963038">
                  <a:extLst>
                    <a:ext uri="{9D8B030D-6E8A-4147-A177-3AD203B41FA5}">
                      <a16:colId xmlns:a16="http://schemas.microsoft.com/office/drawing/2014/main" val="4223146274"/>
                    </a:ext>
                  </a:extLst>
                </a:gridCol>
                <a:gridCol w="904673">
                  <a:extLst>
                    <a:ext uri="{9D8B030D-6E8A-4147-A177-3AD203B41FA5}">
                      <a16:colId xmlns:a16="http://schemas.microsoft.com/office/drawing/2014/main" val="2483703483"/>
                    </a:ext>
                  </a:extLst>
                </a:gridCol>
                <a:gridCol w="781429">
                  <a:extLst>
                    <a:ext uri="{9D8B030D-6E8A-4147-A177-3AD203B41FA5}">
                      <a16:colId xmlns:a16="http://schemas.microsoft.com/office/drawing/2014/main" val="220177405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RANKING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SEGURADORA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PRÊMIO EMITIDO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06/2023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MARKET SHARE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12/2022</a:t>
                      </a:r>
                      <a:endParaRPr lang="pt-B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ok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Δ % 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3</a:t>
                      </a:r>
                      <a:b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</a:br>
                      <a:r>
                        <a:rPr lang="el-G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ld" pitchFamily="50" charset="0"/>
                          <a:cs typeface="Gotham Bold" pitchFamily="50" charset="0"/>
                        </a:rPr>
                        <a:t>/202</a:t>
                      </a:r>
                      <a:r>
                        <a:rPr lang="pt-BR" sz="800" u="none" strike="noStrike" dirty="0">
                          <a:solidFill>
                            <a:srgbClr val="C0E815"/>
                          </a:solidFill>
                          <a:effectLst/>
                          <a:latin typeface="Gotham Book"/>
                          <a:cs typeface="Gotham Bold" pitchFamily="50" charset="0"/>
                        </a:rPr>
                        <a:t>2</a:t>
                      </a:r>
                      <a:endParaRPr lang="el-GR" sz="800" b="1" i="0" u="none" strike="noStrike" dirty="0">
                        <a:solidFill>
                          <a:srgbClr val="C0E815"/>
                        </a:solidFill>
                        <a:effectLst/>
                        <a:latin typeface="Gotham Bold" pitchFamily="50" charset="0"/>
                        <a:cs typeface="Gotham Bold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637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AKAD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60.957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18,3%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18,3%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-0,1%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5789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UNIMED SEGUROS PATRIMONIAIS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31.301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9,4%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-6,2%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022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PORTO SEGURO COMPANHIA DE SEGUROS GERAIS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29.015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8,7%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4688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CHUBB SEGUROS BRASIL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28.410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8,5%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13,4%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-36,5%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9244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MAPFRE SEGUROS GERAIS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23.858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4,3%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66,2%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7471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AXA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21.741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58,9%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5456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BERKLEY INTERNATIONAL DO BRASIL S/A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20.030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-1,6%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291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FAIRFAX DO BRASIL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17.244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146,0%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774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AIG SEGUROS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17.058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5,1%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4,4%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16,2%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99231"/>
                  </a:ext>
                </a:extLst>
              </a:tr>
              <a:tr h="20876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FATOR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15.091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4,5%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5,0%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-9,6%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903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Player 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AUSTRAL SEGURADORA S.A.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2.471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0,7%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Gotham Book"/>
                        </a:rPr>
                        <a:t>-38,4%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8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493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  <a:cs typeface="Gotham Book" pitchFamily="50" charset="0"/>
                        </a:rPr>
                        <a:t>Outros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Outros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66.588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22,9%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-13,0%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497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Gotham Book"/>
                          <a:ea typeface="+mn-ea"/>
                          <a:cs typeface="Gotham Book" pitchFamily="50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333.764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Gotham Book"/>
                        </a:rPr>
                        <a:t>0,0%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436080"/>
                  </a:ext>
                </a:extLst>
              </a:tr>
            </a:tbl>
          </a:graphicData>
        </a:graphic>
      </p:graphicFrame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FF5FC21-8D5C-F235-A94D-8FC8F90FCACC}"/>
              </a:ext>
            </a:extLst>
          </p:cNvPr>
          <p:cNvCxnSpPr/>
          <p:nvPr/>
        </p:nvCxnSpPr>
        <p:spPr>
          <a:xfrm>
            <a:off x="3962401" y="2752439"/>
            <a:ext cx="7740073" cy="0"/>
          </a:xfrm>
          <a:prstGeom prst="line">
            <a:avLst/>
          </a:prstGeom>
          <a:ln>
            <a:solidFill>
              <a:srgbClr val="C0E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7344A2-C14F-465F-896E-CB151475BE61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25</a:t>
            </a:r>
          </a:p>
        </p:txBody>
      </p:sp>
      <p:sp>
        <p:nvSpPr>
          <p:cNvPr id="2" name="CaixaDeTexto 18">
            <a:extLst>
              <a:ext uri="{FF2B5EF4-FFF2-40B4-BE49-F238E27FC236}">
                <a16:creationId xmlns:a16="http://schemas.microsoft.com/office/drawing/2014/main" id="{3F8514BA-7B79-5795-AC52-21768F07BD14}"/>
              </a:ext>
            </a:extLst>
          </p:cNvPr>
          <p:cNvSpPr txBox="1"/>
          <p:nvPr/>
        </p:nvSpPr>
        <p:spPr>
          <a:xfrm>
            <a:off x="10449657" y="6526852"/>
            <a:ext cx="1797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SES Susep Junho de 2023</a:t>
            </a:r>
          </a:p>
        </p:txBody>
      </p:sp>
    </p:spTree>
    <p:extLst>
      <p:ext uri="{BB962C8B-B14F-4D97-AF65-F5344CB8AC3E}">
        <p14:creationId xmlns:p14="http://schemas.microsoft.com/office/powerpoint/2010/main" val="931225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D7C4950-83AC-AD9A-9681-6B6C1CD84893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DDBD98-4F3A-6903-F103-EEBFA19960A6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FF7F75-44A1-2B01-2986-0D48C7CA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555455-899D-383D-2888-47849E186DB1}"/>
              </a:ext>
            </a:extLst>
          </p:cNvPr>
          <p:cNvSpPr txBox="1"/>
          <p:nvPr/>
        </p:nvSpPr>
        <p:spPr>
          <a:xfrm>
            <a:off x="412799" y="1515892"/>
            <a:ext cx="145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RC GERAL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181CC1-F33E-9DE1-CF55-383DB35CBCE5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651FE07-E43C-34B2-4D7F-E9D871A6AF74}"/>
              </a:ext>
            </a:extLst>
          </p:cNvPr>
          <p:cNvSpPr/>
          <p:nvPr/>
        </p:nvSpPr>
        <p:spPr>
          <a:xfrm>
            <a:off x="1787394" y="166953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6CEBD9-D817-4CAF-363D-476FB34F66BA}"/>
              </a:ext>
            </a:extLst>
          </p:cNvPr>
          <p:cNvSpPr txBox="1"/>
          <p:nvPr/>
        </p:nvSpPr>
        <p:spPr>
          <a:xfrm>
            <a:off x="426129" y="1980883"/>
            <a:ext cx="193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effectLst/>
                <a:latin typeface="Gotham Light" pitchFamily="50" charset="0"/>
                <a:cs typeface="Gotham Light" pitchFamily="50" charset="0"/>
              </a:rPr>
              <a:t>Proteção do patrimônio do Segurado das perdas que podem incorrer em função da sua Responsabilidade Civil.</a:t>
            </a:r>
            <a:endParaRPr lang="pt-BR" sz="1200" i="1" dirty="0"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1D44AE-E420-D98B-E5F6-77B860A0E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070" y="1593602"/>
            <a:ext cx="3285411" cy="474766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08EE6A-7DA4-1C7C-E3F4-B4DE4951EEFE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PRODUTOS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927F2E9-1922-0E65-2572-A389560C634E}"/>
              </a:ext>
            </a:extLst>
          </p:cNvPr>
          <p:cNvSpPr txBox="1"/>
          <p:nvPr/>
        </p:nvSpPr>
        <p:spPr>
          <a:xfrm>
            <a:off x="3945173" y="2435123"/>
            <a:ext cx="44971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OPERAÇÕES AMPLAS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CONDOMÍNIOS, PROPRIETÁRIOS E LOCATÁRIOS DE IMÓVEIS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i="0" dirty="0">
                <a:solidFill>
                  <a:srgbClr val="FFFFFF"/>
                </a:solidFill>
                <a:effectLst/>
                <a:latin typeface="Gotham Light" pitchFamily="50" charset="0"/>
                <a:cs typeface="Gotham Light" pitchFamily="50" charset="0"/>
              </a:rPr>
              <a:t>EMPRESAS DE FERROVIAS, RODOVIAS, ABASTECIMENTO E SANEAMENTO, ENERGIA ELÉTRICA E SERVIÇOS DE TELEFONIA</a:t>
            </a:r>
          </a:p>
          <a:p>
            <a:pPr>
              <a:buClr>
                <a:srgbClr val="C0E815"/>
              </a:buClr>
              <a:buSzPct val="150000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RESPONSABILIDADE CIVIL DO EMPREGADOR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GUARDA DE VEÍCULOS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PROMOÇÃO DE EVENTOS ARTÍSTICOS, ESPORTIVOS, EXPOSIÇÕES, FEIRAS DE AMOSTRAS E EVENTOS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PRESTAÇÃO DE SERVIÇOS EM LOCAIS DE TERCEIROS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PRODUTOS NO TERRITÓRIO NACIONAL E NO EXTERIOR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OPERAÇÕES DE CARGA, DESCARGA, MOVIMENTAÇÃO, IÇAMENTO OU DESCIDA</a:t>
            </a: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  <a:p>
            <a:pPr marL="171450" indent="-171450">
              <a:buClr>
                <a:srgbClr val="C0E815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SHOPPING CENTERS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E1CF76-B4BF-B0D1-29F9-5360D920617C}"/>
              </a:ext>
            </a:extLst>
          </p:cNvPr>
          <p:cNvSpPr txBox="1"/>
          <p:nvPr/>
        </p:nvSpPr>
        <p:spPr>
          <a:xfrm>
            <a:off x="3942133" y="1863005"/>
            <a:ext cx="2332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COBERTURAS</a:t>
            </a:r>
          </a:p>
        </p:txBody>
      </p:sp>
    </p:spTree>
    <p:extLst>
      <p:ext uri="{BB962C8B-B14F-4D97-AF65-F5344CB8AC3E}">
        <p14:creationId xmlns:p14="http://schemas.microsoft.com/office/powerpoint/2010/main" val="3518570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verde, comida, luz&#10;&#10;Descrição gerada automaticamente">
            <a:extLst>
              <a:ext uri="{FF2B5EF4-FFF2-40B4-BE49-F238E27FC236}">
                <a16:creationId xmlns:a16="http://schemas.microsoft.com/office/drawing/2014/main" id="{9B9635F6-C053-7673-2CFE-05A67D153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"/>
            <a:ext cx="12192000" cy="68541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040405-8428-B6BF-7C6B-57912BAE3823}"/>
              </a:ext>
            </a:extLst>
          </p:cNvPr>
          <p:cNvSpPr txBox="1"/>
          <p:nvPr/>
        </p:nvSpPr>
        <p:spPr>
          <a:xfrm>
            <a:off x="762994" y="3128478"/>
            <a:ext cx="38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INOVAÇÕES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2551D0-E505-2F9D-C24E-5E4AB6F9235E}"/>
              </a:ext>
            </a:extLst>
          </p:cNvPr>
          <p:cNvSpPr/>
          <p:nvPr/>
        </p:nvSpPr>
        <p:spPr>
          <a:xfrm>
            <a:off x="3215559" y="3365500"/>
            <a:ext cx="151270" cy="151270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B12A56-78D6-27EA-04A4-64F2AA911C59}"/>
              </a:ext>
            </a:extLst>
          </p:cNvPr>
          <p:cNvSpPr txBox="1"/>
          <p:nvPr/>
        </p:nvSpPr>
        <p:spPr>
          <a:xfrm>
            <a:off x="7217041" y="3178417"/>
            <a:ext cx="4406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Sem barreiras. Queremos simplificar interações e criar, lado a lado, </a:t>
            </a:r>
            <a:r>
              <a:rPr lang="pt-BR" sz="24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as melhores soluções.</a:t>
            </a:r>
            <a:endParaRPr lang="pt-BR" sz="24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87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AB5E8-C6C0-6860-F7B7-EC6C10C3954A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F40DA-D179-9795-9655-320A0B692239}"/>
              </a:ext>
            </a:extLst>
          </p:cNvPr>
          <p:cNvSpPr txBox="1"/>
          <p:nvPr/>
        </p:nvSpPr>
        <p:spPr>
          <a:xfrm>
            <a:off x="10299289" y="331148"/>
            <a:ext cx="2357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INOVAÇÕES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28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0372AA-B9F0-81B5-A324-43481454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411C0C-5A09-0E22-01A5-B03146B9D3E7}"/>
              </a:ext>
            </a:extLst>
          </p:cNvPr>
          <p:cNvSpPr txBox="1"/>
          <p:nvPr/>
        </p:nvSpPr>
        <p:spPr>
          <a:xfrm>
            <a:off x="426128" y="2281860"/>
            <a:ext cx="258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  <a:latin typeface="Gotham Light" pitchFamily="50" charset="0"/>
                <a:cs typeface="Gotham Light" pitchFamily="50" charset="0"/>
              </a:rPr>
              <a:t>Com base em pesquisas feitas com nossos clientes, desenvolvemos uma nova apólice inovadora. Desenhada para ser mais dinâmica, intuitiva e funcional, a nova apólice navegável transforma a experiência de leitura.</a:t>
            </a:r>
            <a:endParaRPr lang="pt-BR" sz="1200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36FDD3C-31FE-66CA-E53F-888DCF6E5B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C6DA57-7FC8-6AD5-F100-0E07AF9EFD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582" y="1586451"/>
            <a:ext cx="8056418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9DD1C-0A07-A3CB-2B53-0EFC71D3AAAD}"/>
              </a:ext>
            </a:extLst>
          </p:cNvPr>
          <p:cNvSpPr txBox="1"/>
          <p:nvPr/>
        </p:nvSpPr>
        <p:spPr>
          <a:xfrm>
            <a:off x="412798" y="1515892"/>
            <a:ext cx="280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NOVA APÓLICE </a:t>
            </a:r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6AC5FD-F035-FD59-8B8E-7C79D39BCE8F}"/>
              </a:ext>
            </a:extLst>
          </p:cNvPr>
          <p:cNvSpPr/>
          <p:nvPr/>
        </p:nvSpPr>
        <p:spPr>
          <a:xfrm>
            <a:off x="1701213" y="1951812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2B1717-E6B5-4997-A570-BC3C6547F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52" y="4102255"/>
            <a:ext cx="3263063" cy="2209800"/>
          </a:xfrm>
          <a:prstGeom prst="rect">
            <a:avLst/>
          </a:prstGeom>
          <a:ln>
            <a:solidFill>
              <a:srgbClr val="001E62"/>
            </a:solidFill>
          </a:ln>
        </p:spPr>
      </p:pic>
      <p:pic>
        <p:nvPicPr>
          <p:cNvPr id="7" name="Google Shape;256;p28">
            <a:extLst>
              <a:ext uri="{FF2B5EF4-FFF2-40B4-BE49-F238E27FC236}">
                <a16:creationId xmlns:a16="http://schemas.microsoft.com/office/drawing/2014/main" id="{92FA9FE0-F801-0881-76C2-A89C8FF25EFB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36" y="2198914"/>
            <a:ext cx="2681514" cy="3792622"/>
          </a:xfrm>
          <a:prstGeom prst="rect">
            <a:avLst/>
          </a:prstGeom>
          <a:noFill/>
          <a:ln>
            <a:noFill/>
          </a:ln>
          <a:effectLst>
            <a:outerShdw blurRad="57150" dist="114300" dir="6000000" algn="bl" rotWithShape="0">
              <a:srgbClr val="000000">
                <a:alpha val="33000"/>
              </a:srgbClr>
            </a:outerShdw>
          </a:effectLst>
        </p:spPr>
      </p:pic>
      <p:pic>
        <p:nvPicPr>
          <p:cNvPr id="13" name="Google Shape;257;p28">
            <a:extLst>
              <a:ext uri="{FF2B5EF4-FFF2-40B4-BE49-F238E27FC236}">
                <a16:creationId xmlns:a16="http://schemas.microsoft.com/office/drawing/2014/main" id="{9A4A54D0-053D-4430-283F-D91AD97AB637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41" y="1839686"/>
            <a:ext cx="2763048" cy="3907971"/>
          </a:xfrm>
          <a:prstGeom prst="rect">
            <a:avLst/>
          </a:prstGeom>
          <a:noFill/>
          <a:ln>
            <a:noFill/>
          </a:ln>
          <a:effectLst>
            <a:outerShdw blurRad="57150" dist="95250" dir="7200000" algn="bl" rotWithShape="0">
              <a:srgbClr val="000000">
                <a:alpha val="39000"/>
              </a:srgbClr>
            </a:outerShdw>
          </a:effectLst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BD5FAECB-6EB1-243D-2D32-7B86F012721B}"/>
              </a:ext>
            </a:extLst>
          </p:cNvPr>
          <p:cNvGrpSpPr/>
          <p:nvPr/>
        </p:nvGrpSpPr>
        <p:grpSpPr>
          <a:xfrm>
            <a:off x="8191519" y="2180700"/>
            <a:ext cx="1790679" cy="1526691"/>
            <a:chOff x="8191519" y="1935863"/>
            <a:chExt cx="1790679" cy="1526691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6F35F8C-6F02-B1F2-D30D-01C4CB745D88}"/>
                </a:ext>
              </a:extLst>
            </p:cNvPr>
            <p:cNvSpPr txBox="1"/>
            <p:nvPr/>
          </p:nvSpPr>
          <p:spPr>
            <a:xfrm>
              <a:off x="8214041" y="2082974"/>
              <a:ext cx="17681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40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28%</a:t>
              </a:r>
              <a:endParaRPr lang="pt-BR" sz="5400" dirty="0">
                <a:solidFill>
                  <a:srgbClr val="C0E815"/>
                </a:solidFill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1A3FE06-E5D7-5898-35BB-F27EA514E6E6}"/>
                </a:ext>
              </a:extLst>
            </p:cNvPr>
            <p:cNvSpPr txBox="1"/>
            <p:nvPr/>
          </p:nvSpPr>
          <p:spPr>
            <a:xfrm>
              <a:off x="8191519" y="1935863"/>
              <a:ext cx="1744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AUMENTO DE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358B8A9F-542E-1CD1-4A01-BF7FC3BD8B2E}"/>
                </a:ext>
              </a:extLst>
            </p:cNvPr>
            <p:cNvSpPr txBox="1"/>
            <p:nvPr/>
          </p:nvSpPr>
          <p:spPr>
            <a:xfrm>
              <a:off x="8203074" y="2817606"/>
              <a:ext cx="17447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Gotham Book" pitchFamily="50" charset="0"/>
                  <a:ea typeface="Verdana" panose="020B0604030504040204" pitchFamily="34" charset="0"/>
                  <a:cs typeface="Gotham Book" pitchFamily="50" charset="0"/>
                </a:rPr>
                <a:t>NA FACILIDADE DE</a:t>
              </a:r>
              <a:endParaRPr lang="pt-BR" sz="11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35F888A-A31F-83D8-E691-31F10CE64111}"/>
                </a:ext>
              </a:extLst>
            </p:cNvPr>
            <p:cNvSpPr txBox="1"/>
            <p:nvPr/>
          </p:nvSpPr>
          <p:spPr>
            <a:xfrm>
              <a:off x="8209017" y="2985500"/>
              <a:ext cx="169230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5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LEITURA</a:t>
              </a:r>
              <a:endParaRPr lang="pt-BR" sz="2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849738F-A7AA-FEA1-B9C3-8630DA74498A}"/>
              </a:ext>
            </a:extLst>
          </p:cNvPr>
          <p:cNvGrpSpPr/>
          <p:nvPr/>
        </p:nvGrpSpPr>
        <p:grpSpPr>
          <a:xfrm>
            <a:off x="10156309" y="2180700"/>
            <a:ext cx="1773019" cy="1636582"/>
            <a:chOff x="10156309" y="1924977"/>
            <a:chExt cx="1773019" cy="1636582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33BF441-88AD-B593-9CEE-334424057B24}"/>
                </a:ext>
              </a:extLst>
            </p:cNvPr>
            <p:cNvSpPr txBox="1"/>
            <p:nvPr/>
          </p:nvSpPr>
          <p:spPr>
            <a:xfrm>
              <a:off x="10156309" y="2072088"/>
              <a:ext cx="17681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400" spc="-150" dirty="0">
                  <a:solidFill>
                    <a:srgbClr val="C0E815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20%</a:t>
              </a:r>
              <a:endParaRPr lang="pt-BR" sz="5400" spc="-150" dirty="0">
                <a:solidFill>
                  <a:srgbClr val="C0E815"/>
                </a:solidFill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0E5DF7C-45EC-C241-D596-EB847F7C8352}"/>
                </a:ext>
              </a:extLst>
            </p:cNvPr>
            <p:cNvSpPr txBox="1"/>
            <p:nvPr/>
          </p:nvSpPr>
          <p:spPr>
            <a:xfrm>
              <a:off x="10161836" y="1924977"/>
              <a:ext cx="1744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AUMENTO DE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B49AF91-BD8C-EB48-DC09-54F41D0132A6}"/>
                </a:ext>
              </a:extLst>
            </p:cNvPr>
            <p:cNvSpPr txBox="1"/>
            <p:nvPr/>
          </p:nvSpPr>
          <p:spPr>
            <a:xfrm>
              <a:off x="10184611" y="2806720"/>
              <a:ext cx="17447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Gotham Book" pitchFamily="50" charset="0"/>
                  <a:ea typeface="Verdana" panose="020B0604030504040204" pitchFamily="34" charset="0"/>
                  <a:cs typeface="Gotham Book" pitchFamily="50" charset="0"/>
                </a:rPr>
                <a:t>NA FACILIDADE DE</a:t>
              </a:r>
              <a:endParaRPr lang="pt-BR" sz="11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64BC2D0-FF4A-1890-F9E5-63F018525426}"/>
                </a:ext>
              </a:extLst>
            </p:cNvPr>
            <p:cNvSpPr txBox="1"/>
            <p:nvPr/>
          </p:nvSpPr>
          <p:spPr>
            <a:xfrm>
              <a:off x="10168113" y="2975615"/>
              <a:ext cx="17447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9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LOCALIZAR</a:t>
              </a:r>
              <a:endParaRPr lang="pt-BR" sz="1900" dirty="0">
                <a:solidFill>
                  <a:schemeClr val="bg1"/>
                </a:solidFill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9E979AC2-80AA-2F82-4B79-B84AA48A7B7A}"/>
                </a:ext>
              </a:extLst>
            </p:cNvPr>
            <p:cNvSpPr txBox="1"/>
            <p:nvPr/>
          </p:nvSpPr>
          <p:spPr>
            <a:xfrm>
              <a:off x="10178331" y="3246088"/>
              <a:ext cx="1744717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50" dirty="0">
                  <a:solidFill>
                    <a:schemeClr val="bg1"/>
                  </a:solidFill>
                  <a:latin typeface="Gotham Book" pitchFamily="50" charset="0"/>
                  <a:ea typeface="Verdana" panose="020B0604030504040204" pitchFamily="34" charset="0"/>
                  <a:cs typeface="Gotham Book" pitchFamily="50" charset="0"/>
                </a:rPr>
                <a:t>INFORMAÇÕES</a:t>
              </a:r>
              <a:endParaRPr lang="pt-BR" sz="145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546790E-B82F-A2F9-4990-94ABF8D298E8}"/>
              </a:ext>
            </a:extLst>
          </p:cNvPr>
          <p:cNvSpPr txBox="1"/>
          <p:nvPr/>
        </p:nvSpPr>
        <p:spPr>
          <a:xfrm>
            <a:off x="8258678" y="4490501"/>
            <a:ext cx="2737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C0E815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VALORES ATRIBUÍDOS</a:t>
            </a:r>
            <a:endParaRPr lang="pt-BR" sz="1400" dirty="0">
              <a:solidFill>
                <a:srgbClr val="C0E815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75EDA12-F3C8-0497-7FED-C44CD403CFD7}"/>
              </a:ext>
            </a:extLst>
          </p:cNvPr>
          <p:cNvSpPr txBox="1"/>
          <p:nvPr/>
        </p:nvSpPr>
        <p:spPr>
          <a:xfrm>
            <a:off x="8257952" y="4746100"/>
            <a:ext cx="176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spc="-15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80%</a:t>
            </a:r>
            <a:endParaRPr lang="pt-BR" sz="5400" spc="-150" dirty="0">
              <a:solidFill>
                <a:srgbClr val="C0E815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DE2A64F-7486-99EA-A06B-B8EE08481082}"/>
              </a:ext>
            </a:extLst>
          </p:cNvPr>
          <p:cNvSpPr txBox="1"/>
          <p:nvPr/>
        </p:nvSpPr>
        <p:spPr>
          <a:xfrm>
            <a:off x="8336169" y="5466894"/>
            <a:ext cx="174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OBJETIVA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F229490-7F4D-2A90-E0DC-DAF084BFD551}"/>
              </a:ext>
            </a:extLst>
          </p:cNvPr>
          <p:cNvSpPr txBox="1"/>
          <p:nvPr/>
        </p:nvSpPr>
        <p:spPr>
          <a:xfrm>
            <a:off x="10200407" y="4728019"/>
            <a:ext cx="176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spc="-150" dirty="0">
                <a:solidFill>
                  <a:srgbClr val="C0E815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20%</a:t>
            </a:r>
            <a:endParaRPr lang="pt-BR" sz="5400" spc="-150" dirty="0">
              <a:solidFill>
                <a:srgbClr val="C0E815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9691FF-4042-2068-00BE-E180EE80A9F2}"/>
              </a:ext>
            </a:extLst>
          </p:cNvPr>
          <p:cNvSpPr txBox="1"/>
          <p:nvPr/>
        </p:nvSpPr>
        <p:spPr>
          <a:xfrm>
            <a:off x="10263126" y="5448813"/>
            <a:ext cx="174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ACESSÍVEL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1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63BAA7A0-6DFD-797A-78A7-764DB95C5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7363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040405-8428-B6BF-7C6B-57912BAE3823}"/>
              </a:ext>
            </a:extLst>
          </p:cNvPr>
          <p:cNvSpPr txBox="1"/>
          <p:nvPr/>
        </p:nvSpPr>
        <p:spPr>
          <a:xfrm>
            <a:off x="762994" y="3128478"/>
            <a:ext cx="38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TRANSPARÊNCIA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2551D0-E505-2F9D-C24E-5E4AB6F9235E}"/>
              </a:ext>
            </a:extLst>
          </p:cNvPr>
          <p:cNvSpPr/>
          <p:nvPr/>
        </p:nvSpPr>
        <p:spPr>
          <a:xfrm>
            <a:off x="4151730" y="3365500"/>
            <a:ext cx="151270" cy="151270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077BDC-E85D-3AC6-AB43-363AFA6BFB3F}"/>
              </a:ext>
            </a:extLst>
          </p:cNvPr>
          <p:cNvSpPr txBox="1"/>
          <p:nvPr/>
        </p:nvSpPr>
        <p:spPr>
          <a:xfrm>
            <a:off x="7217043" y="3720114"/>
            <a:ext cx="3998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O mercado de seguro e resseguro possui uma função social relevante, com papel de destaque na economia e importante impacto na sociedade brasileira.</a:t>
            </a:r>
            <a:endParaRPr lang="pt-BR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E03E81-9DBC-A075-3F83-D6CB777E7FC4}"/>
              </a:ext>
            </a:extLst>
          </p:cNvPr>
          <p:cNvSpPr txBox="1"/>
          <p:nvPr/>
        </p:nvSpPr>
        <p:spPr>
          <a:xfrm>
            <a:off x="7217041" y="2786532"/>
            <a:ext cx="440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Para nós, integridade </a:t>
            </a:r>
            <a:br>
              <a:rPr lang="pt-BR" sz="24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</a:br>
            <a:r>
              <a:rPr lang="pt-BR" sz="2400" i="0" dirty="0">
                <a:solidFill>
                  <a:schemeClr val="bg1"/>
                </a:solidFill>
                <a:effectLst/>
                <a:latin typeface="Gotham Light" pitchFamily="50" charset="0"/>
                <a:cs typeface="Gotham Light" pitchFamily="50" charset="0"/>
              </a:rPr>
              <a:t>é premissa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4632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009465D-3DB3-4B3A-D35F-2294B9E235D3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78AF1E-3E0E-0525-8BDF-755EEB2E3E2A}"/>
              </a:ext>
            </a:extLst>
          </p:cNvPr>
          <p:cNvSpPr txBox="1"/>
          <p:nvPr/>
        </p:nvSpPr>
        <p:spPr>
          <a:xfrm>
            <a:off x="9087857" y="331148"/>
            <a:ext cx="3526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ESTRUTURA SOCIETÁRIA 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0F10A8-89BF-F121-7042-440A1B3A5AC0}"/>
              </a:ext>
            </a:extLst>
          </p:cNvPr>
          <p:cNvSpPr txBox="1"/>
          <p:nvPr/>
        </p:nvSpPr>
        <p:spPr>
          <a:xfrm>
            <a:off x="412798" y="1515893"/>
            <a:ext cx="268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SOMOS MAIS </a:t>
            </a:r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QUE UMA SEGURADORA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EC3B28-6D34-11F1-1D0F-9D5F2385D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B07D212-7E76-3DD8-09A2-4749C86483DD}"/>
              </a:ext>
            </a:extLst>
          </p:cNvPr>
          <p:cNvSpPr/>
          <p:nvPr/>
        </p:nvSpPr>
        <p:spPr>
          <a:xfrm>
            <a:off x="2928811" y="1940110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55AA7C85-DB7D-287C-AF15-FA34E028934B}"/>
              </a:ext>
            </a:extLst>
          </p:cNvPr>
          <p:cNvSpPr txBox="1"/>
          <p:nvPr/>
        </p:nvSpPr>
        <p:spPr>
          <a:xfrm>
            <a:off x="426128" y="2284418"/>
            <a:ext cx="2254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rgbClr val="313131"/>
                </a:solidFill>
                <a:effectLst/>
                <a:latin typeface="Gotham Light" pitchFamily="50" charset="0"/>
                <a:cs typeface="Gotham Light" pitchFamily="50" charset="0"/>
              </a:rPr>
              <a:t>Fundada em 2010, a Austral Seguradora sempre prezou por agilidade, eficiência operacional e inovação ao se erguer no mercado brasileiro de seguros.</a:t>
            </a:r>
            <a:endParaRPr lang="pt-BR" sz="1200" dirty="0">
              <a:solidFill>
                <a:srgbClr val="FF0000"/>
              </a:solidFill>
              <a:latin typeface="Gotham Light" pitchFamily="50" charset="0"/>
              <a:cs typeface="Gotham Light" pitchFamily="50" charset="0"/>
            </a:endParaRPr>
          </a:p>
        </p:txBody>
      </p: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EF99EAC9-AD0D-1A6C-6400-1EDA13CFE56A}"/>
              </a:ext>
            </a:extLst>
          </p:cNvPr>
          <p:cNvGrpSpPr/>
          <p:nvPr/>
        </p:nvGrpSpPr>
        <p:grpSpPr>
          <a:xfrm>
            <a:off x="4350851" y="1682045"/>
            <a:ext cx="6584921" cy="4334934"/>
            <a:chOff x="3563035" y="1522534"/>
            <a:chExt cx="7417453" cy="4883000"/>
          </a:xfrm>
        </p:grpSpPr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E6F4DE91-08BE-A20B-D3DB-72F3919AC688}"/>
                </a:ext>
              </a:extLst>
            </p:cNvPr>
            <p:cNvCxnSpPr>
              <a:cxnSpLocks/>
            </p:cNvCxnSpPr>
            <p:nvPr/>
          </p:nvCxnSpPr>
          <p:spPr>
            <a:xfrm>
              <a:off x="4247213" y="3179838"/>
              <a:ext cx="6115987" cy="0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B8D7C7AD-C02E-BA1B-86A6-B046C5A1C3B4}"/>
                </a:ext>
              </a:extLst>
            </p:cNvPr>
            <p:cNvCxnSpPr>
              <a:cxnSpLocks/>
              <a:endCxn id="84" idx="4"/>
            </p:cNvCxnSpPr>
            <p:nvPr/>
          </p:nvCxnSpPr>
          <p:spPr>
            <a:xfrm flipV="1">
              <a:off x="4252412" y="2901287"/>
              <a:ext cx="0" cy="266634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4EB89C37-7450-7BF4-D3A5-684773190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7314" y="2910591"/>
              <a:ext cx="0" cy="277317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B9CF7E00-9387-CA7E-2C69-4210753C3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40" y="5674483"/>
              <a:ext cx="845880" cy="305675"/>
            </a:xfrm>
            <a:prstGeom prst="rect">
              <a:avLst/>
            </a:prstGeom>
          </p:spPr>
        </p:pic>
        <p:pic>
          <p:nvPicPr>
            <p:cNvPr id="79" name="Content Placeholder 7">
              <a:extLst>
                <a:ext uri="{FF2B5EF4-FFF2-40B4-BE49-F238E27FC236}">
                  <a16:creationId xmlns:a16="http://schemas.microsoft.com/office/drawing/2014/main" id="{177748A4-02E3-E037-C8D4-F2EA9E22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048" y="5725972"/>
              <a:ext cx="1039487" cy="25779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A1F09837-1C8F-052C-253D-F01BDC664EA8}"/>
                </a:ext>
              </a:extLst>
            </p:cNvPr>
            <p:cNvGrpSpPr/>
            <p:nvPr/>
          </p:nvGrpSpPr>
          <p:grpSpPr>
            <a:xfrm>
              <a:off x="6494235" y="3407257"/>
              <a:ext cx="1521947" cy="1521947"/>
              <a:chOff x="6494235" y="3347297"/>
              <a:chExt cx="1521947" cy="1521947"/>
            </a:xfrm>
          </p:grpSpPr>
          <p:pic>
            <p:nvPicPr>
              <p:cNvPr id="77" name="Picture 1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30649DE6-92E3-1369-8522-BB3C0A95E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0701" y="3977053"/>
                <a:ext cx="1089014" cy="354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3103AB58-E55A-D1A7-8A3D-FA80E133FA81}"/>
                  </a:ext>
                </a:extLst>
              </p:cNvPr>
              <p:cNvSpPr/>
              <p:nvPr/>
            </p:nvSpPr>
            <p:spPr>
              <a:xfrm>
                <a:off x="6494235" y="3347297"/>
                <a:ext cx="1521947" cy="1521947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C3FCD7C4-E12C-4934-C347-1D2A16CAE93B}"/>
                </a:ext>
              </a:extLst>
            </p:cNvPr>
            <p:cNvSpPr/>
            <p:nvPr/>
          </p:nvSpPr>
          <p:spPr>
            <a:xfrm>
              <a:off x="5478720" y="5295389"/>
              <a:ext cx="1110145" cy="1110145"/>
            </a:xfrm>
            <a:prstGeom prst="ellipse">
              <a:avLst/>
            </a:prstGeom>
            <a:noFill/>
            <a:ln w="19050">
              <a:solidFill>
                <a:srgbClr val="FF91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A28CA7A6-6A7D-C82F-1785-3E4C64C9555D}"/>
                </a:ext>
              </a:extLst>
            </p:cNvPr>
            <p:cNvSpPr/>
            <p:nvPr/>
          </p:nvSpPr>
          <p:spPr>
            <a:xfrm>
              <a:off x="7891595" y="5295389"/>
              <a:ext cx="1110145" cy="1110145"/>
            </a:xfrm>
            <a:prstGeom prst="ellipse">
              <a:avLst/>
            </a:prstGeom>
            <a:noFill/>
            <a:ln w="19050">
              <a:solidFill>
                <a:srgbClr val="46DA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941BD4FD-79AA-2E7C-18B4-80A7D32BBE1B}"/>
                </a:ext>
              </a:extLst>
            </p:cNvPr>
            <p:cNvCxnSpPr>
              <a:cxnSpLocks/>
            </p:cNvCxnSpPr>
            <p:nvPr/>
          </p:nvCxnSpPr>
          <p:spPr>
            <a:xfrm>
              <a:off x="6029419" y="5105820"/>
              <a:ext cx="2436412" cy="0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328FA013-2228-E0E3-B855-8AD365BEDD4A}"/>
                </a:ext>
              </a:extLst>
            </p:cNvPr>
            <p:cNvCxnSpPr>
              <a:cxnSpLocks/>
              <a:endCxn id="80" idx="4"/>
            </p:cNvCxnSpPr>
            <p:nvPr/>
          </p:nvCxnSpPr>
          <p:spPr>
            <a:xfrm flipV="1">
              <a:off x="7253792" y="4929204"/>
              <a:ext cx="1417" cy="187180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4ACA6D3C-186E-48AD-97A9-C0C0E13A3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0440" y="5105820"/>
              <a:ext cx="0" cy="189569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496879B9-7972-33EC-7147-5C9FB32FE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0405" y="5116384"/>
              <a:ext cx="0" cy="189569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aixaDeTexto 97">
              <a:extLst>
                <a:ext uri="{FF2B5EF4-FFF2-40B4-BE49-F238E27FC236}">
                  <a16:creationId xmlns:a16="http://schemas.microsoft.com/office/drawing/2014/main" id="{4E1B3494-95D2-AF5F-88FB-0983F6342450}"/>
                </a:ext>
              </a:extLst>
            </p:cNvPr>
            <p:cNvSpPr txBox="1"/>
            <p:nvPr/>
          </p:nvSpPr>
          <p:spPr>
            <a:xfrm>
              <a:off x="5507725" y="6057411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100%</a:t>
              </a:r>
            </a:p>
          </p:txBody>
        </p:sp>
        <p:pic>
          <p:nvPicPr>
            <p:cNvPr id="75" name="Picture 8" descr="Universidade da Amazônia - Ser Educacional e IFC selam parceria">
              <a:extLst>
                <a:ext uri="{FF2B5EF4-FFF2-40B4-BE49-F238E27FC236}">
                  <a16:creationId xmlns:a16="http://schemas.microsoft.com/office/drawing/2014/main" id="{505BC931-3080-B8DF-9A27-255146A38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085" t="-6806" b="-10526"/>
            <a:stretch/>
          </p:blipFill>
          <p:spPr bwMode="auto">
            <a:xfrm>
              <a:off x="7898238" y="1994143"/>
              <a:ext cx="748208" cy="397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Elipse 83">
              <a:extLst>
                <a:ext uri="{FF2B5EF4-FFF2-40B4-BE49-F238E27FC236}">
                  <a16:creationId xmlns:a16="http://schemas.microsoft.com/office/drawing/2014/main" id="{4CC54597-E557-00DB-CB8E-2E61E4580F2F}"/>
                </a:ext>
              </a:extLst>
            </p:cNvPr>
            <p:cNvSpPr/>
            <p:nvPr/>
          </p:nvSpPr>
          <p:spPr>
            <a:xfrm>
              <a:off x="3563035" y="1522534"/>
              <a:ext cx="1378753" cy="1378753"/>
            </a:xfrm>
            <a:prstGeom prst="ellipse">
              <a:avLst/>
            </a:prstGeom>
            <a:noFill/>
            <a:ln w="19050">
              <a:solidFill>
                <a:srgbClr val="ABA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107EBB42-F989-9816-1B32-6D1697CB2199}"/>
                </a:ext>
              </a:extLst>
            </p:cNvPr>
            <p:cNvSpPr/>
            <p:nvPr/>
          </p:nvSpPr>
          <p:spPr>
            <a:xfrm>
              <a:off x="7617654" y="1522534"/>
              <a:ext cx="1378753" cy="1378753"/>
            </a:xfrm>
            <a:prstGeom prst="ellipse">
              <a:avLst/>
            </a:prstGeom>
            <a:noFill/>
            <a:ln w="19050">
              <a:solidFill>
                <a:srgbClr val="ABA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481415FB-0D89-9FB2-5323-AAB610B2FE73}"/>
                </a:ext>
              </a:extLst>
            </p:cNvPr>
            <p:cNvSpPr/>
            <p:nvPr/>
          </p:nvSpPr>
          <p:spPr>
            <a:xfrm>
              <a:off x="9601735" y="1522534"/>
              <a:ext cx="1378753" cy="1378753"/>
            </a:xfrm>
            <a:prstGeom prst="ellipse">
              <a:avLst/>
            </a:prstGeom>
            <a:noFill/>
            <a:ln w="19050">
              <a:solidFill>
                <a:srgbClr val="ABA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01" name="Gráfico 100">
              <a:extLst>
                <a:ext uri="{FF2B5EF4-FFF2-40B4-BE49-F238E27FC236}">
                  <a16:creationId xmlns:a16="http://schemas.microsoft.com/office/drawing/2014/main" id="{C396DB6D-9B17-D288-1A61-7F4E1C34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63340" y="2071523"/>
              <a:ext cx="775212" cy="312465"/>
            </a:xfrm>
            <a:prstGeom prst="rect">
              <a:avLst/>
            </a:prstGeom>
          </p:spPr>
        </p:pic>
        <p:pic>
          <p:nvPicPr>
            <p:cNvPr id="102" name="Imagem 101">
              <a:extLst>
                <a:ext uri="{FF2B5EF4-FFF2-40B4-BE49-F238E27FC236}">
                  <a16:creationId xmlns:a16="http://schemas.microsoft.com/office/drawing/2014/main" id="{5ECB3B2C-04B7-9772-0FA7-A547FF12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972" y="2007476"/>
              <a:ext cx="1219115" cy="353170"/>
            </a:xfrm>
            <a:prstGeom prst="rect">
              <a:avLst/>
            </a:prstGeom>
          </p:spPr>
        </p:pic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03E5988D-2217-FDD4-D692-E8095FF88A25}"/>
                </a:ext>
              </a:extLst>
            </p:cNvPr>
            <p:cNvSpPr/>
            <p:nvPr/>
          </p:nvSpPr>
          <p:spPr>
            <a:xfrm>
              <a:off x="5615433" y="1536749"/>
              <a:ext cx="1378753" cy="1378753"/>
            </a:xfrm>
            <a:prstGeom prst="ellipse">
              <a:avLst/>
            </a:prstGeom>
            <a:noFill/>
            <a:ln w="19050">
              <a:solidFill>
                <a:srgbClr val="ABA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B997CEC3-F318-B413-2E71-40A4B9B17FDF}"/>
                </a:ext>
              </a:extLst>
            </p:cNvPr>
            <p:cNvSpPr txBox="1"/>
            <p:nvPr/>
          </p:nvSpPr>
          <p:spPr>
            <a:xfrm>
              <a:off x="5593608" y="2057175"/>
              <a:ext cx="1332711" cy="28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50" dirty="0">
                  <a:solidFill>
                    <a:schemeClr val="bg1">
                      <a:lumMod val="50000"/>
                    </a:schemeClr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INDIVIDUALS</a:t>
              </a:r>
            </a:p>
          </p:txBody>
        </p: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387FAD81-2C2F-2BA0-C4DE-9F5172AAD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8569" y="2918776"/>
              <a:ext cx="0" cy="266634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6E028080-724D-895A-53FC-3C8DDF83E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3485" y="2908093"/>
              <a:ext cx="0" cy="277317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DAE11A35-16FB-E20C-424F-9EC3F114AFB7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7255209" y="3172918"/>
              <a:ext cx="0" cy="234339"/>
            </a:xfrm>
            <a:prstGeom prst="line">
              <a:avLst/>
            </a:prstGeom>
            <a:ln w="19050">
              <a:solidFill>
                <a:srgbClr val="ABA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59813D8C-022C-987E-FDBF-ED566471C9A5}"/>
                </a:ext>
              </a:extLst>
            </p:cNvPr>
            <p:cNvSpPr txBox="1"/>
            <p:nvPr/>
          </p:nvSpPr>
          <p:spPr>
            <a:xfrm>
              <a:off x="3732889" y="2578944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48,8%</a:t>
              </a: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5B06D47A-87EF-A415-66F0-C3904E430A6B}"/>
                </a:ext>
              </a:extLst>
            </p:cNvPr>
            <p:cNvSpPr txBox="1"/>
            <p:nvPr/>
          </p:nvSpPr>
          <p:spPr>
            <a:xfrm>
              <a:off x="7932985" y="6069255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100%</a:t>
              </a:r>
            </a:p>
          </p:txBody>
        </p:sp>
        <p:sp>
          <p:nvSpPr>
            <p:cNvPr id="134" name="CaixaDeTexto 133">
              <a:extLst>
                <a:ext uri="{FF2B5EF4-FFF2-40B4-BE49-F238E27FC236}">
                  <a16:creationId xmlns:a16="http://schemas.microsoft.com/office/drawing/2014/main" id="{80516D85-DF3A-20C4-DF1A-2C7C9A4D1B39}"/>
                </a:ext>
              </a:extLst>
            </p:cNvPr>
            <p:cNvSpPr txBox="1"/>
            <p:nvPr/>
          </p:nvSpPr>
          <p:spPr>
            <a:xfrm>
              <a:off x="5790289" y="2586564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21,9%</a:t>
              </a:r>
            </a:p>
          </p:txBody>
        </p:sp>
        <p:sp>
          <p:nvSpPr>
            <p:cNvPr id="135" name="CaixaDeTexto 134">
              <a:extLst>
                <a:ext uri="{FF2B5EF4-FFF2-40B4-BE49-F238E27FC236}">
                  <a16:creationId xmlns:a16="http://schemas.microsoft.com/office/drawing/2014/main" id="{19061F7A-54CC-D0BA-516E-1D0A46472C61}"/>
                </a:ext>
              </a:extLst>
            </p:cNvPr>
            <p:cNvSpPr txBox="1"/>
            <p:nvPr/>
          </p:nvSpPr>
          <p:spPr>
            <a:xfrm>
              <a:off x="7794349" y="2556084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19%</a:t>
              </a:r>
            </a:p>
          </p:txBody>
        </p: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918D2DB6-FDA8-6AA1-F174-BCEAC08B9A6D}"/>
                </a:ext>
              </a:extLst>
            </p:cNvPr>
            <p:cNvSpPr txBox="1"/>
            <p:nvPr/>
          </p:nvSpPr>
          <p:spPr>
            <a:xfrm>
              <a:off x="9775549" y="2594184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10,3%</a:t>
              </a:r>
            </a:p>
          </p:txBody>
        </p: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7F44ABBF-160D-5AAD-358E-85CDCF58386A}"/>
                </a:ext>
              </a:extLst>
            </p:cNvPr>
            <p:cNvSpPr txBox="1"/>
            <p:nvPr/>
          </p:nvSpPr>
          <p:spPr>
            <a:xfrm>
              <a:off x="6734545" y="4617231"/>
              <a:ext cx="1071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cap="all" dirty="0">
                  <a:effectLst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100%</a:t>
              </a:r>
            </a:p>
          </p:txBody>
        </p:sp>
      </p:grp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1DE05421-B452-1A7B-0A9E-BE0687046577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8F9E6CB4-7D2E-7AA0-EA04-D38724FDDC03}"/>
              </a:ext>
            </a:extLst>
          </p:cNvPr>
          <p:cNvSpPr>
            <a:spLocks/>
          </p:cNvSpPr>
          <p:nvPr/>
        </p:nvSpPr>
        <p:spPr>
          <a:xfrm>
            <a:off x="12120664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0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AB5E8-C6C0-6860-F7B7-EC6C10C3954A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F40DA-D179-9795-9655-320A0B692239}"/>
              </a:ext>
            </a:extLst>
          </p:cNvPr>
          <p:cNvSpPr txBox="1"/>
          <p:nvPr/>
        </p:nvSpPr>
        <p:spPr>
          <a:xfrm>
            <a:off x="9948391" y="331148"/>
            <a:ext cx="2357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TRANSPARÊNCIA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30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0372AA-B9F0-81B5-A324-43481454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411C0C-5A09-0E22-01A5-B03146B9D3E7}"/>
              </a:ext>
            </a:extLst>
          </p:cNvPr>
          <p:cNvSpPr txBox="1"/>
          <p:nvPr/>
        </p:nvSpPr>
        <p:spPr>
          <a:xfrm>
            <a:off x="426128" y="2575775"/>
            <a:ext cx="2758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effectLst/>
                <a:latin typeface="Gotham Light" pitchFamily="50" charset="0"/>
                <a:cs typeface="Gotham Light" pitchFamily="50" charset="0"/>
              </a:rPr>
              <a:t>Apesar do baixo impacto ambiental que nossos negócios ocasionam, adotamos uma Política Socioambiental, que visa garantir que nós não apoiemos atividades que não estejam em linha com nossos princípios socioambientais e reputacionais.</a:t>
            </a:r>
            <a:endParaRPr lang="pt-BR" sz="1200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36FDD3C-31FE-66CA-E53F-888DCF6E5B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C6DA57-7FC8-6AD5-F100-0E07AF9EFDF4}"/>
              </a:ext>
            </a:extLst>
          </p:cNvPr>
          <p:cNvSpPr>
            <a:spLocks/>
          </p:cNvSpPr>
          <p:nvPr/>
        </p:nvSpPr>
        <p:spPr>
          <a:xfrm>
            <a:off x="4135582" y="1586451"/>
            <a:ext cx="8056418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9DD1C-0A07-A3CB-2B53-0EFC71D3AAAD}"/>
              </a:ext>
            </a:extLst>
          </p:cNvPr>
          <p:cNvSpPr txBox="1"/>
          <p:nvPr/>
        </p:nvSpPr>
        <p:spPr>
          <a:xfrm>
            <a:off x="412798" y="1515892"/>
            <a:ext cx="280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GOVERNANÇA </a:t>
            </a:r>
            <a:r>
              <a:rPr lang="pt-BR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CORPORATIVA, SOCIAL E AMBIENTAL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6AC5FD-F035-FD59-8B8E-7C79D39BCE8F}"/>
              </a:ext>
            </a:extLst>
          </p:cNvPr>
          <p:cNvSpPr/>
          <p:nvPr/>
        </p:nvSpPr>
        <p:spPr>
          <a:xfrm>
            <a:off x="3170784" y="2223955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77CAFC4-AE53-33CD-E62F-9B954318378C}"/>
              </a:ext>
            </a:extLst>
          </p:cNvPr>
          <p:cNvSpPr txBox="1"/>
          <p:nvPr/>
        </p:nvSpPr>
        <p:spPr>
          <a:xfrm>
            <a:off x="9562109" y="2403278"/>
            <a:ext cx="2238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CONSIDERAMOS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DIFERENTES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GRUPOS</a:t>
            </a:r>
            <a:endParaRPr lang="pt-BR" sz="16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1370505-1FE4-7C39-CDE3-677D5D062800}"/>
              </a:ext>
            </a:extLst>
          </p:cNvPr>
          <p:cNvSpPr/>
          <p:nvPr/>
        </p:nvSpPr>
        <p:spPr>
          <a:xfrm>
            <a:off x="4495953" y="2333047"/>
            <a:ext cx="30260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NOSSOS VALORES SÃO INABALÁVEIS</a:t>
            </a:r>
            <a:r>
              <a:rPr lang="pt-BR" sz="1600" b="1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.</a:t>
            </a:r>
            <a:r>
              <a:rPr lang="pt-BR" sz="16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Chegamos até aqui seguindo princípios e processos com responsabilidade e alto padrão ético.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B44B547-A34A-EE05-7133-6217205FC826}"/>
              </a:ext>
            </a:extLst>
          </p:cNvPr>
          <p:cNvSpPr txBox="1"/>
          <p:nvPr/>
        </p:nvSpPr>
        <p:spPr>
          <a:xfrm>
            <a:off x="9562109" y="3687790"/>
            <a:ext cx="1530434" cy="8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GERAMOS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IMPACTO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POSITIVO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AC82C42-E0F1-943C-8D73-0B0C7D19A4B0}"/>
              </a:ext>
            </a:extLst>
          </p:cNvPr>
          <p:cNvSpPr txBox="1"/>
          <p:nvPr/>
        </p:nvSpPr>
        <p:spPr>
          <a:xfrm>
            <a:off x="9431480" y="4972305"/>
            <a:ext cx="2542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ACREDITAMOS QUE</a:t>
            </a:r>
          </a:p>
          <a:p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CADA AÇÃO </a:t>
            </a:r>
            <a:b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</a:br>
            <a:r>
              <a:rPr lang="pt-BR" sz="1600" dirty="0">
                <a:solidFill>
                  <a:schemeClr val="bg1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CONTA</a:t>
            </a:r>
          </a:p>
        </p:txBody>
      </p:sp>
      <p:pic>
        <p:nvPicPr>
          <p:cNvPr id="51" name="Gráfico 50">
            <a:extLst>
              <a:ext uri="{FF2B5EF4-FFF2-40B4-BE49-F238E27FC236}">
                <a16:creationId xmlns:a16="http://schemas.microsoft.com/office/drawing/2014/main" id="{F0B56DAF-ED30-E44F-3297-BF4976F97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4257" y="3788230"/>
            <a:ext cx="555172" cy="555172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08AA0B1D-8910-F338-113D-7B65F07AB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5400" y="2623459"/>
            <a:ext cx="616857" cy="370114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8D21F889-EE15-718B-B201-551AD72B2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82742" y="5004564"/>
            <a:ext cx="577657" cy="710435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A8044620-9011-EB30-951B-D7FAEE510916}"/>
              </a:ext>
            </a:extLst>
          </p:cNvPr>
          <p:cNvSpPr txBox="1"/>
          <p:nvPr/>
        </p:nvSpPr>
        <p:spPr>
          <a:xfrm>
            <a:off x="4467687" y="4579379"/>
            <a:ext cx="354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PRINCÍPIOS INEGOCIÁVEIS</a:t>
            </a: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PARCERIA DE VERDADE</a:t>
            </a: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DINAMISMO EM PRÁTICA</a:t>
            </a: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marL="171450" indent="-171450">
              <a:buClr>
                <a:srgbClr val="001E62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1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EXPERIÊNCIA COM FLEXIBILIDADE</a:t>
            </a:r>
          </a:p>
        </p:txBody>
      </p:sp>
    </p:spTree>
    <p:extLst>
      <p:ext uri="{BB962C8B-B14F-4D97-AF65-F5344CB8AC3E}">
        <p14:creationId xmlns:p14="http://schemas.microsoft.com/office/powerpoint/2010/main" val="1380817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AB5E8-C6C0-6860-F7B7-EC6C10C3954A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F40DA-D179-9795-9655-320A0B692239}"/>
              </a:ext>
            </a:extLst>
          </p:cNvPr>
          <p:cNvSpPr txBox="1"/>
          <p:nvPr/>
        </p:nvSpPr>
        <p:spPr>
          <a:xfrm>
            <a:off x="9948391" y="331148"/>
            <a:ext cx="2357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TRANSPARÊNCIA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31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0372AA-B9F0-81B5-A324-43481454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36FDD3C-31FE-66CA-E53F-888DCF6E5B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C6DA57-7FC8-6AD5-F100-0E07AF9EFDF4}"/>
              </a:ext>
            </a:extLst>
          </p:cNvPr>
          <p:cNvSpPr>
            <a:spLocks/>
          </p:cNvSpPr>
          <p:nvPr/>
        </p:nvSpPr>
        <p:spPr>
          <a:xfrm>
            <a:off x="4135582" y="1586451"/>
            <a:ext cx="8056418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9DD1C-0A07-A3CB-2B53-0EFC71D3AAAD}"/>
              </a:ext>
            </a:extLst>
          </p:cNvPr>
          <p:cNvSpPr txBox="1"/>
          <p:nvPr/>
        </p:nvSpPr>
        <p:spPr>
          <a:xfrm>
            <a:off x="412798" y="1515892"/>
            <a:ext cx="280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GOVERNANÇA </a:t>
            </a:r>
            <a:r>
              <a:rPr lang="pt-BR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CORPORATIVA, SOCIAL E AMBIENTAL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6AC5FD-F035-FD59-8B8E-7C79D39BCE8F}"/>
              </a:ext>
            </a:extLst>
          </p:cNvPr>
          <p:cNvSpPr/>
          <p:nvPr/>
        </p:nvSpPr>
        <p:spPr>
          <a:xfrm>
            <a:off x="3170784" y="2223955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CEDB3DC-6419-0738-B117-494128838C69}"/>
              </a:ext>
            </a:extLst>
          </p:cNvPr>
          <p:cNvSpPr/>
          <p:nvPr/>
        </p:nvSpPr>
        <p:spPr>
          <a:xfrm>
            <a:off x="4780353" y="2622439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1F4A96A2-EB82-117C-17CA-2A5AC0A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908" y="3519865"/>
            <a:ext cx="1358574" cy="298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Instituto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Reação</a:t>
            </a:r>
            <a:endParaRPr lang="en-US" sz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66AC47F-1BA6-E456-C235-EDA5A0A92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684" y="3519865"/>
            <a:ext cx="1445917" cy="3363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Fundação</a:t>
            </a: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Dorina</a:t>
            </a:r>
            <a:endParaRPr lang="en-US" sz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defTabSz="685800">
              <a:defRPr/>
            </a:pP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Nowill</a:t>
            </a: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cegos</a:t>
            </a:r>
            <a:endParaRPr lang="en-US" sz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C6BBF6B-F2B0-3F0E-7C7D-3D4AA764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88" y="3519866"/>
            <a:ext cx="1493591" cy="3363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Roda</a:t>
            </a: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Palhaço</a:t>
            </a:r>
            <a:endParaRPr lang="en-US" sz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ACAA040C-24DA-E1DB-E2E3-6A6274AEF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066" y="3519865"/>
            <a:ext cx="1251981" cy="254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Projeto Lev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B6CC5D4-CD09-C7B7-10B4-2E4CE4C76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000" y="5343751"/>
            <a:ext cx="1358574" cy="298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Projeto Solar </a:t>
            </a:r>
          </a:p>
          <a:p>
            <a:pPr defTabSz="685800">
              <a:defRPr/>
            </a:pP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Meninos</a:t>
            </a: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de Luz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40C1A85E-2261-2C39-88CC-3B6B24041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26" y="5343751"/>
            <a:ext cx="1373586" cy="402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Estúdio Escola de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Animação</a:t>
            </a:r>
            <a:endParaRPr lang="en-US" sz="12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BAA50C7C-2572-9D83-8ACB-E7CF5CF40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153" y="5343751"/>
            <a:ext cx="1503786" cy="298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ONG Mundo Novo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75E74DCA-DF32-D618-D98A-E3B0BF2C0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0781" y="5343750"/>
            <a:ext cx="1489337" cy="4816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3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Projeto </a:t>
            </a:r>
            <a:r>
              <a:rPr lang="en-US" sz="1200" dirty="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Tomates</a:t>
            </a:r>
            <a:r>
              <a:rPr lang="en-US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Verdes Fritos</a:t>
            </a:r>
          </a:p>
        </p:txBody>
      </p:sp>
      <p:pic>
        <p:nvPicPr>
          <p:cNvPr id="37" name="Picture 8" descr="Prosas | Empreendedor - Instituto Reação">
            <a:extLst>
              <a:ext uri="{FF2B5EF4-FFF2-40B4-BE49-F238E27FC236}">
                <a16:creationId xmlns:a16="http://schemas.microsoft.com/office/drawing/2014/main" id="{32685A73-5868-9C7D-CF03-3CB3639FD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8993" y="2879927"/>
            <a:ext cx="740430" cy="29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id="{F430BEED-2AAE-CD55-B8A5-2F77091536D5}"/>
              </a:ext>
            </a:extLst>
          </p:cNvPr>
          <p:cNvSpPr/>
          <p:nvPr/>
        </p:nvSpPr>
        <p:spPr>
          <a:xfrm>
            <a:off x="6840773" y="2622439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53">
            <a:extLst>
              <a:ext uri="{FF2B5EF4-FFF2-40B4-BE49-F238E27FC236}">
                <a16:creationId xmlns:a16="http://schemas.microsoft.com/office/drawing/2014/main" id="{2D23F1AE-A44B-753C-4602-50C66A7CA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07" y="2862074"/>
            <a:ext cx="662688" cy="379318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A8FBF242-7229-8293-8BAC-B9EE2FC45692}"/>
              </a:ext>
            </a:extLst>
          </p:cNvPr>
          <p:cNvSpPr/>
          <p:nvPr/>
        </p:nvSpPr>
        <p:spPr>
          <a:xfrm>
            <a:off x="8880982" y="2610438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Imagem 69">
            <a:extLst>
              <a:ext uri="{FF2B5EF4-FFF2-40B4-BE49-F238E27FC236}">
                <a16:creationId xmlns:a16="http://schemas.microsoft.com/office/drawing/2014/main" id="{A41763D6-DA2F-EF8F-EEF1-9C47AC9F7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21" y="2743237"/>
            <a:ext cx="343567" cy="566251"/>
          </a:xfrm>
          <a:prstGeom prst="rect">
            <a:avLst/>
          </a:prstGeom>
          <a:ln>
            <a:noFill/>
          </a:ln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18B43DE2-D573-D1A8-A3F9-C5C1E8127263}"/>
              </a:ext>
            </a:extLst>
          </p:cNvPr>
          <p:cNvSpPr/>
          <p:nvPr/>
        </p:nvSpPr>
        <p:spPr>
          <a:xfrm>
            <a:off x="10941759" y="2615300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F351217B-8F57-C6AB-67EC-7E169F3C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352" y="2762694"/>
            <a:ext cx="577452" cy="5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0863805E-50CE-D0CF-D732-B07BDC9B5B16}"/>
              </a:ext>
            </a:extLst>
          </p:cNvPr>
          <p:cNvSpPr/>
          <p:nvPr/>
        </p:nvSpPr>
        <p:spPr>
          <a:xfrm>
            <a:off x="4747695" y="4425642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DD705BFB-0298-35BD-F2FE-C9447BF8D71C}"/>
              </a:ext>
            </a:extLst>
          </p:cNvPr>
          <p:cNvSpPr/>
          <p:nvPr/>
        </p:nvSpPr>
        <p:spPr>
          <a:xfrm>
            <a:off x="6808115" y="4425642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2E4523F-685D-F016-197D-034DABC404A3}"/>
              </a:ext>
            </a:extLst>
          </p:cNvPr>
          <p:cNvSpPr/>
          <p:nvPr/>
        </p:nvSpPr>
        <p:spPr>
          <a:xfrm>
            <a:off x="8848324" y="4413641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66AD0D31-28E1-D255-D4A9-FAD60CB2C446}"/>
              </a:ext>
            </a:extLst>
          </p:cNvPr>
          <p:cNvSpPr/>
          <p:nvPr/>
        </p:nvSpPr>
        <p:spPr>
          <a:xfrm>
            <a:off x="10909101" y="4418503"/>
            <a:ext cx="846875" cy="84687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C0FC180F-CDA0-0C49-9F07-8E901ADFD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13755" r="13985" b="28008"/>
          <a:stretch/>
        </p:blipFill>
        <p:spPr bwMode="auto">
          <a:xfrm>
            <a:off x="4814887" y="4623108"/>
            <a:ext cx="716555" cy="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6" descr="Text&#10;&#10;Description automatically generated">
            <a:extLst>
              <a:ext uri="{FF2B5EF4-FFF2-40B4-BE49-F238E27FC236}">
                <a16:creationId xmlns:a16="http://schemas.microsoft.com/office/drawing/2014/main" id="{FC0FE354-2151-FDD2-5EEB-2A2938A9D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49" y="4498858"/>
            <a:ext cx="717185" cy="717185"/>
          </a:xfrm>
          <a:prstGeom prst="rect">
            <a:avLst/>
          </a:prstGeom>
        </p:spPr>
      </p:pic>
      <p:pic>
        <p:nvPicPr>
          <p:cNvPr id="54" name="Picture 79">
            <a:extLst>
              <a:ext uri="{FF2B5EF4-FFF2-40B4-BE49-F238E27FC236}">
                <a16:creationId xmlns:a16="http://schemas.microsoft.com/office/drawing/2014/main" id="{E05E9A61-F312-0702-C82F-9F630B1AD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05" y="4684805"/>
            <a:ext cx="729260" cy="303859"/>
          </a:xfrm>
          <a:prstGeom prst="rect">
            <a:avLst/>
          </a:prstGeom>
        </p:spPr>
      </p:pic>
      <p:pic>
        <p:nvPicPr>
          <p:cNvPr id="57" name="Picture 93" descr="Logo, company name&#10;&#10;Description automatically generated">
            <a:extLst>
              <a:ext uri="{FF2B5EF4-FFF2-40B4-BE49-F238E27FC236}">
                <a16:creationId xmlns:a16="http://schemas.microsoft.com/office/drawing/2014/main" id="{D2FBCB37-4E42-F9BA-419E-C2DD352831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627" y="4468841"/>
            <a:ext cx="819815" cy="654092"/>
          </a:xfrm>
          <a:prstGeom prst="rect">
            <a:avLst/>
          </a:prstGeom>
        </p:spPr>
      </p:pic>
      <p:sp>
        <p:nvSpPr>
          <p:cNvPr id="58" name="Retângulo 57">
            <a:extLst>
              <a:ext uri="{FF2B5EF4-FFF2-40B4-BE49-F238E27FC236}">
                <a16:creationId xmlns:a16="http://schemas.microsoft.com/office/drawing/2014/main" id="{ACEDBC38-9C26-2F88-F779-4E583EC8E6CC}"/>
              </a:ext>
            </a:extLst>
          </p:cNvPr>
          <p:cNvSpPr/>
          <p:nvPr/>
        </p:nvSpPr>
        <p:spPr>
          <a:xfrm>
            <a:off x="4495953" y="1897619"/>
            <a:ext cx="36792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PROJETOS PATROCINADOS</a:t>
            </a:r>
          </a:p>
        </p:txBody>
      </p:sp>
    </p:spTree>
    <p:extLst>
      <p:ext uri="{BB962C8B-B14F-4D97-AF65-F5344CB8AC3E}">
        <p14:creationId xmlns:p14="http://schemas.microsoft.com/office/powerpoint/2010/main" val="2557509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A7C0405-2433-8C8C-ED0F-D46CF6BDD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56" y="11533"/>
            <a:ext cx="9117283" cy="45604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2FD313-909B-F8D2-7760-D1AFBD40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5694219"/>
            <a:ext cx="1753023" cy="572654"/>
          </a:xfrm>
          <a:prstGeom prst="rect">
            <a:avLst/>
          </a:prstGeom>
        </p:spPr>
      </p:pic>
      <p:pic>
        <p:nvPicPr>
          <p:cNvPr id="4" name="Google Shape;59;p14">
            <a:extLst>
              <a:ext uri="{FF2B5EF4-FFF2-40B4-BE49-F238E27FC236}">
                <a16:creationId xmlns:a16="http://schemas.microsoft.com/office/drawing/2014/main" id="{4738B16B-1C75-52C6-A2D8-7FF81F60CD1D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54" y="3520"/>
            <a:ext cx="4611022" cy="68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71FD9A55-FBE2-1088-A71E-71D54C1242BF}"/>
              </a:ext>
            </a:extLst>
          </p:cNvPr>
          <p:cNvSpPr/>
          <p:nvPr/>
        </p:nvSpPr>
        <p:spPr>
          <a:xfrm rot="8100000">
            <a:off x="6043337" y="5229611"/>
            <a:ext cx="3256778" cy="3256778"/>
          </a:xfrm>
          <a:prstGeom prst="rtTriangle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8B8AA8-C554-3977-FADD-7A696B12396A}"/>
              </a:ext>
            </a:extLst>
          </p:cNvPr>
          <p:cNvSpPr txBox="1"/>
          <p:nvPr/>
        </p:nvSpPr>
        <p:spPr>
          <a:xfrm>
            <a:off x="495505" y="859953"/>
            <a:ext cx="2063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australseguradora.com</a:t>
            </a:r>
            <a:endParaRPr lang="pt-BR" sz="1000" dirty="0">
              <a:solidFill>
                <a:srgbClr val="001E62"/>
              </a:solidFill>
              <a:latin typeface="Gotham Book" pitchFamily="50" charset="0"/>
              <a:ea typeface="ヒラギノ角ゴ ProN W3" charset="-128"/>
              <a:cs typeface="Gotham Book" pitchFamily="50" charset="0"/>
              <a:sym typeface="Gill Sans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D8C3DD-6C87-6211-7995-62C955AFE264}"/>
              </a:ext>
            </a:extLst>
          </p:cNvPr>
          <p:cNvSpPr txBox="1"/>
          <p:nvPr/>
        </p:nvSpPr>
        <p:spPr>
          <a:xfrm>
            <a:off x="451117" y="1736855"/>
            <a:ext cx="2063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T. +55 21 3125 5500</a:t>
            </a:r>
          </a:p>
          <a:p>
            <a:r>
              <a:rPr lang="en-US" sz="1000" dirty="0" err="1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Rua</a:t>
            </a:r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 Bartolomeu </a:t>
            </a:r>
            <a:r>
              <a:rPr lang="en-US" sz="1000" dirty="0" err="1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Mitre</a:t>
            </a:r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, 336 </a:t>
            </a:r>
            <a:b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3 </a:t>
            </a:r>
            <a:r>
              <a:rPr lang="en-US" sz="1000" dirty="0" err="1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andar</a:t>
            </a:r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  </a:t>
            </a:r>
            <a:r>
              <a:rPr lang="en-US" sz="1000" dirty="0">
                <a:solidFill>
                  <a:srgbClr val="001E62"/>
                </a:solidFill>
                <a:latin typeface="Gotham Book" pitchFamily="50" charset="0"/>
                <a:ea typeface="ヒラギノ角ゴ ProN W3" charset="-128"/>
                <a:cs typeface="Gotham Book" pitchFamily="50" charset="0"/>
                <a:sym typeface="Gill Sans" charset="0"/>
              </a:rPr>
              <a:t>Leblon   22431 002 </a:t>
            </a:r>
            <a:br>
              <a:rPr lang="en-US" sz="1000" dirty="0">
                <a:solidFill>
                  <a:srgbClr val="001E62"/>
                </a:solidFill>
                <a:latin typeface="Gotham Book" pitchFamily="50" charset="0"/>
                <a:ea typeface="ヒラギノ角ゴ ProN W3" charset="-128"/>
                <a:cs typeface="Gotham Book" pitchFamily="50" charset="0"/>
                <a:sym typeface="Gill Sans" charset="0"/>
              </a:rPr>
            </a:br>
            <a:r>
              <a:rPr lang="en-US" sz="1000" dirty="0">
                <a:solidFill>
                  <a:srgbClr val="001E62"/>
                </a:solidFill>
                <a:latin typeface="Gotham Book" pitchFamily="50" charset="0"/>
                <a:ea typeface="ヒラギノ角ゴ ProN W3" charset="-128"/>
                <a:cs typeface="Gotham Book" pitchFamily="50" charset="0"/>
                <a:sym typeface="Gill Sans" charset="0"/>
              </a:rPr>
              <a:t>Rio de Janeiro  RJ  </a:t>
            </a:r>
            <a:r>
              <a:rPr lang="en-US" sz="800" dirty="0">
                <a:solidFill>
                  <a:schemeClr val="bg1"/>
                </a:solidFill>
                <a:latin typeface="CA SaygonText Medium" panose="00000600000000000000" pitchFamily="50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Brasil</a:t>
            </a:r>
            <a:endParaRPr lang="pt-BR" sz="800" dirty="0">
              <a:solidFill>
                <a:schemeClr val="bg1"/>
              </a:solidFill>
              <a:latin typeface="CA SaygonText Medium" panose="00000600000000000000" pitchFamily="50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C3F902-499A-6570-9B1E-0FEC206C5FFD}"/>
              </a:ext>
            </a:extLst>
          </p:cNvPr>
          <p:cNvSpPr txBox="1"/>
          <p:nvPr/>
        </p:nvSpPr>
        <p:spPr>
          <a:xfrm>
            <a:off x="451117" y="1527611"/>
            <a:ext cx="1619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rgbClr val="2CD5C4"/>
                </a:solidFill>
                <a:latin typeface="CA SaygonText Semibold" panose="00000700000000000000" pitchFamily="50" charset="0"/>
              </a:rPr>
              <a:t>RIO DE JANEIRO</a:t>
            </a:r>
            <a:endParaRPr lang="pt-BR" sz="800" spc="300" dirty="0">
              <a:solidFill>
                <a:srgbClr val="2CD5C4"/>
              </a:solidFill>
              <a:latin typeface="CA SaygonText Semibold" panose="00000700000000000000" pitchFamily="50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4" name="CaixaDeTexto 30">
            <a:extLst>
              <a:ext uri="{FF2B5EF4-FFF2-40B4-BE49-F238E27FC236}">
                <a16:creationId xmlns:a16="http://schemas.microsoft.com/office/drawing/2014/main" id="{61B116A2-9B40-4339-74F9-B4C395D590D9}"/>
              </a:ext>
            </a:extLst>
          </p:cNvPr>
          <p:cNvSpPr txBox="1"/>
          <p:nvPr/>
        </p:nvSpPr>
        <p:spPr>
          <a:xfrm>
            <a:off x="451117" y="2727214"/>
            <a:ext cx="1619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rgbClr val="2CD5C4"/>
                </a:solidFill>
                <a:latin typeface="Gotham Bold" pitchFamily="50" charset="0"/>
                <a:cs typeface="Gotham Bold" pitchFamily="50" charset="0"/>
              </a:rPr>
              <a:t>SÃO PAULO</a:t>
            </a:r>
            <a:endParaRPr lang="pt-BR" sz="800" spc="300" dirty="0">
              <a:solidFill>
                <a:srgbClr val="2CD5C4"/>
              </a:solidFill>
              <a:latin typeface="Gotham Bold" pitchFamily="50" charset="0"/>
              <a:ea typeface="ヒラギノ角ゴ ProN W3" charset="-128"/>
              <a:cs typeface="Gotham Bold" pitchFamily="50" charset="0"/>
              <a:sym typeface="Gill Sans" charset="0"/>
            </a:endParaRPr>
          </a:p>
        </p:txBody>
      </p:sp>
      <p:sp>
        <p:nvSpPr>
          <p:cNvPr id="15" name="CaixaDeTexto 29">
            <a:extLst>
              <a:ext uri="{FF2B5EF4-FFF2-40B4-BE49-F238E27FC236}">
                <a16:creationId xmlns:a16="http://schemas.microsoft.com/office/drawing/2014/main" id="{F3EDF74B-5D37-E46F-2F63-7D6158CC873E}"/>
              </a:ext>
            </a:extLst>
          </p:cNvPr>
          <p:cNvSpPr txBox="1"/>
          <p:nvPr/>
        </p:nvSpPr>
        <p:spPr>
          <a:xfrm>
            <a:off x="451116" y="2962199"/>
            <a:ext cx="2185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T. +55 21 3125 5500</a:t>
            </a:r>
          </a:p>
          <a:p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R. Min. Jesuíno Cardoso, 454 - Vila Nova 04544-051 Conceição, São Paulo  SP</a:t>
            </a:r>
            <a:endParaRPr lang="pt-BR" sz="1000" dirty="0">
              <a:solidFill>
                <a:srgbClr val="001E62"/>
              </a:solidFill>
              <a:latin typeface="Gotham Book" pitchFamily="50" charset="0"/>
              <a:cs typeface="Gotham Book" pitchFamily="50" charset="0"/>
              <a:sym typeface="Gill Sans" charset="0"/>
            </a:endParaRPr>
          </a:p>
        </p:txBody>
      </p:sp>
      <p:sp>
        <p:nvSpPr>
          <p:cNvPr id="6" name="Retângulo: Cantos Arredondados 5">
            <a:hlinkClick r:id="rId6"/>
            <a:extLst>
              <a:ext uri="{FF2B5EF4-FFF2-40B4-BE49-F238E27FC236}">
                <a16:creationId xmlns:a16="http://schemas.microsoft.com/office/drawing/2014/main" id="{D0AB9649-2F0E-F174-92D6-5EA0DB155F7A}"/>
              </a:ext>
            </a:extLst>
          </p:cNvPr>
          <p:cNvSpPr/>
          <p:nvPr/>
        </p:nvSpPr>
        <p:spPr>
          <a:xfrm>
            <a:off x="554984" y="3900792"/>
            <a:ext cx="221504" cy="221504"/>
          </a:xfrm>
          <a:prstGeom prst="round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3C3A77D-BD88-9B6A-32EF-331527FB1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282" y="3936090"/>
            <a:ext cx="152685" cy="152685"/>
          </a:xfrm>
          <a:prstGeom prst="rect">
            <a:avLst/>
          </a:prstGeom>
        </p:spPr>
      </p:pic>
      <p:sp>
        <p:nvSpPr>
          <p:cNvPr id="10" name="Retângulo: Cantos Arredondados 9">
            <a:hlinkClick r:id="rId9"/>
            <a:extLst>
              <a:ext uri="{FF2B5EF4-FFF2-40B4-BE49-F238E27FC236}">
                <a16:creationId xmlns:a16="http://schemas.microsoft.com/office/drawing/2014/main" id="{87D259D6-6AA3-8DD4-463C-197BE943C41D}"/>
              </a:ext>
            </a:extLst>
          </p:cNvPr>
          <p:cNvSpPr/>
          <p:nvPr/>
        </p:nvSpPr>
        <p:spPr>
          <a:xfrm>
            <a:off x="1207197" y="3908884"/>
            <a:ext cx="221504" cy="221504"/>
          </a:xfrm>
          <a:prstGeom prst="round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6E03050E-2A02-5A2C-E6BE-1B8628EA5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269" y="3977338"/>
            <a:ext cx="136394" cy="130221"/>
          </a:xfrm>
          <a:prstGeom prst="rect">
            <a:avLst/>
          </a:prstGeom>
        </p:spPr>
      </p:pic>
      <p:sp>
        <p:nvSpPr>
          <p:cNvPr id="9" name="Retângulo: Cantos Arredondados 8">
            <a:hlinkClick r:id="rId12"/>
            <a:extLst>
              <a:ext uri="{FF2B5EF4-FFF2-40B4-BE49-F238E27FC236}">
                <a16:creationId xmlns:a16="http://schemas.microsoft.com/office/drawing/2014/main" id="{F26D70AF-681F-68A8-9853-74FCB670E57C}"/>
              </a:ext>
            </a:extLst>
          </p:cNvPr>
          <p:cNvSpPr/>
          <p:nvPr/>
        </p:nvSpPr>
        <p:spPr>
          <a:xfrm>
            <a:off x="887139" y="3903295"/>
            <a:ext cx="219211" cy="219211"/>
          </a:xfrm>
          <a:prstGeom prst="round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00108046-466F-B83A-8774-F9050929F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0741" y="3954483"/>
            <a:ext cx="93715" cy="1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A24089A8-81DB-78A3-B6AC-44107CDE6FFF}"/>
              </a:ext>
            </a:extLst>
          </p:cNvPr>
          <p:cNvSpPr>
            <a:spLocks/>
          </p:cNvSpPr>
          <p:nvPr/>
        </p:nvSpPr>
        <p:spPr>
          <a:xfrm>
            <a:off x="3488267" y="1586451"/>
            <a:ext cx="8703733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09465D-3DB3-4B3A-D35F-2294B9E235D3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78AF1E-3E0E-0525-8BDF-755EEB2E3E2A}"/>
              </a:ext>
            </a:extLst>
          </p:cNvPr>
          <p:cNvSpPr txBox="1"/>
          <p:nvPr/>
        </p:nvSpPr>
        <p:spPr>
          <a:xfrm>
            <a:off x="8635912" y="331148"/>
            <a:ext cx="3526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ESTRUTURA ORGANIZACIONAL 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EC3B28-6D34-11F1-1D0F-9D5F2385D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10F10A8-89BF-F121-7042-440A1B3A5AC0}"/>
              </a:ext>
            </a:extLst>
          </p:cNvPr>
          <p:cNvSpPr txBox="1"/>
          <p:nvPr/>
        </p:nvSpPr>
        <p:spPr>
          <a:xfrm>
            <a:off x="412799" y="1515892"/>
            <a:ext cx="2454580" cy="36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NOSSO TIME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71E8BA-B0EC-C500-B124-6358C7E3039F}"/>
              </a:ext>
            </a:extLst>
          </p:cNvPr>
          <p:cNvSpPr txBox="1"/>
          <p:nvPr/>
        </p:nvSpPr>
        <p:spPr>
          <a:xfrm>
            <a:off x="412797" y="1800022"/>
            <a:ext cx="245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ESPECIALISTAS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D699937-CEDB-16DA-9644-7D27B874D1B0}"/>
              </a:ext>
            </a:extLst>
          </p:cNvPr>
          <p:cNvSpPr/>
          <p:nvPr/>
        </p:nvSpPr>
        <p:spPr>
          <a:xfrm>
            <a:off x="2787067" y="1961908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680E4B-A75D-B2BB-A916-D566A133A47E}"/>
              </a:ext>
            </a:extLst>
          </p:cNvPr>
          <p:cNvSpPr txBox="1"/>
          <p:nvPr/>
        </p:nvSpPr>
        <p:spPr>
          <a:xfrm>
            <a:off x="426128" y="2294928"/>
            <a:ext cx="2068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200" b="0" i="0" dirty="0">
                <a:solidFill>
                  <a:srgbClr val="313131"/>
                </a:solidFill>
                <a:effectLst/>
                <a:latin typeface="Gotham Light" pitchFamily="50" charset="0"/>
                <a:cs typeface="Gotham Light" pitchFamily="50" charset="0"/>
              </a:rPr>
              <a:t>Temos uma equipe de especialistas ágil e dinâmica, que trabalha lado a lado dos nossos clientes para entregar resultados sólidos e de alta qualidade.</a:t>
            </a:r>
          </a:p>
          <a:p>
            <a:br>
              <a:rPr lang="pt-BR" sz="1200" b="0" i="0" dirty="0">
                <a:solidFill>
                  <a:srgbClr val="313131"/>
                </a:solidFill>
                <a:effectLst/>
                <a:latin typeface="inherit"/>
              </a:rPr>
            </a:br>
            <a:endParaRPr lang="pt-BR" sz="1200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C0A3842-46AA-8618-C14E-176F71EC64BB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3915E52-9F4B-BB2A-A9B5-E1F98A1ABA8D}"/>
              </a:ext>
            </a:extLst>
          </p:cNvPr>
          <p:cNvSpPr/>
          <p:nvPr/>
        </p:nvSpPr>
        <p:spPr>
          <a:xfrm>
            <a:off x="4222045" y="3120370"/>
            <a:ext cx="927969" cy="90333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62F1453-E155-BB8D-F503-E6469C495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215" y="3098426"/>
            <a:ext cx="973522" cy="96541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1224EBC-C3E9-BCE5-2D8B-AACE7677FC37}"/>
              </a:ext>
            </a:extLst>
          </p:cNvPr>
          <p:cNvSpPr txBox="1"/>
          <p:nvPr/>
        </p:nvSpPr>
        <p:spPr>
          <a:xfrm>
            <a:off x="3977368" y="4069436"/>
            <a:ext cx="149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Gotham Bold" pitchFamily="50" charset="0"/>
              </a:rPr>
              <a:t>Carlos Frederico Ferreira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CEO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dirty="0">
              <a:solidFill>
                <a:srgbClr val="63656A"/>
              </a:solidFill>
              <a:latin typeface="CA SaygonTex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90">
            <a:extLst>
              <a:ext uri="{FF2B5EF4-FFF2-40B4-BE49-F238E27FC236}">
                <a16:creationId xmlns:a16="http://schemas.microsoft.com/office/drawing/2014/main" id="{F88D403A-0220-E8F5-DD40-38F081D52476}"/>
              </a:ext>
            </a:extLst>
          </p:cNvPr>
          <p:cNvGrpSpPr/>
          <p:nvPr/>
        </p:nvGrpSpPr>
        <p:grpSpPr>
          <a:xfrm>
            <a:off x="4645728" y="4757424"/>
            <a:ext cx="156758" cy="157752"/>
            <a:chOff x="8840578" y="3386458"/>
            <a:chExt cx="156758" cy="157752"/>
          </a:xfrm>
        </p:grpSpPr>
        <p:sp>
          <p:nvSpPr>
            <p:cNvPr id="21" name="Forma Livre: Forma 52">
              <a:extLst>
                <a:ext uri="{FF2B5EF4-FFF2-40B4-BE49-F238E27FC236}">
                  <a16:creationId xmlns:a16="http://schemas.microsoft.com/office/drawing/2014/main" id="{46F2F7A0-06D8-CBB9-AA16-738ECE89F114}"/>
                </a:ext>
              </a:extLst>
            </p:cNvPr>
            <p:cNvSpPr/>
            <p:nvPr/>
          </p:nvSpPr>
          <p:spPr>
            <a:xfrm>
              <a:off x="8840578" y="3386458"/>
              <a:ext cx="156758" cy="157752"/>
            </a:xfrm>
            <a:custGeom>
              <a:avLst/>
              <a:gdLst>
                <a:gd name="connsiteX0" fmla="*/ 0 w 253299"/>
                <a:gd name="connsiteY0" fmla="*/ 18259 h 254905"/>
                <a:gd name="connsiteX1" fmla="*/ 18721 w 253299"/>
                <a:gd name="connsiteY1" fmla="*/ 0 h 254905"/>
                <a:gd name="connsiteX2" fmla="*/ 234578 w 253299"/>
                <a:gd name="connsiteY2" fmla="*/ 0 h 254905"/>
                <a:gd name="connsiteX3" fmla="*/ 253300 w 253299"/>
                <a:gd name="connsiteY3" fmla="*/ 18259 h 254905"/>
                <a:gd name="connsiteX4" fmla="*/ 253300 w 253299"/>
                <a:gd name="connsiteY4" fmla="*/ 236650 h 254905"/>
                <a:gd name="connsiteX5" fmla="*/ 234578 w 253299"/>
                <a:gd name="connsiteY5" fmla="*/ 254905 h 254905"/>
                <a:gd name="connsiteX6" fmla="*/ 18721 w 253299"/>
                <a:gd name="connsiteY6" fmla="*/ 254905 h 254905"/>
                <a:gd name="connsiteX7" fmla="*/ 0 w 253299"/>
                <a:gd name="connsiteY7" fmla="*/ 236653 h 254905"/>
                <a:gd name="connsiteX8" fmla="*/ 0 w 253299"/>
                <a:gd name="connsiteY8" fmla="*/ 18255 h 254905"/>
                <a:gd name="connsiteX9" fmla="*/ 0 w 253299"/>
                <a:gd name="connsiteY9" fmla="*/ 18255 h 25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9" h="254905">
                  <a:moveTo>
                    <a:pt x="0" y="18259"/>
                  </a:moveTo>
                  <a:cubicBezTo>
                    <a:pt x="0" y="8182"/>
                    <a:pt x="8383" y="0"/>
                    <a:pt x="18721" y="0"/>
                  </a:cubicBezTo>
                  <a:lnTo>
                    <a:pt x="234578" y="0"/>
                  </a:lnTo>
                  <a:cubicBezTo>
                    <a:pt x="244917" y="0"/>
                    <a:pt x="253300" y="8182"/>
                    <a:pt x="253300" y="18259"/>
                  </a:cubicBezTo>
                  <a:lnTo>
                    <a:pt x="253300" y="236650"/>
                  </a:lnTo>
                  <a:cubicBezTo>
                    <a:pt x="253300" y="246734"/>
                    <a:pt x="244917" y="254905"/>
                    <a:pt x="234578" y="254905"/>
                  </a:cubicBezTo>
                  <a:lnTo>
                    <a:pt x="18721" y="254905"/>
                  </a:lnTo>
                  <a:cubicBezTo>
                    <a:pt x="8386" y="254905"/>
                    <a:pt x="0" y="246730"/>
                    <a:pt x="0" y="236653"/>
                  </a:cubicBezTo>
                  <a:lnTo>
                    <a:pt x="0" y="18255"/>
                  </a:lnTo>
                  <a:lnTo>
                    <a:pt x="0" y="18255"/>
                  </a:lnTo>
                  <a:close/>
                </a:path>
              </a:pathLst>
            </a:custGeom>
            <a:solidFill>
              <a:srgbClr val="7B766F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2" name="Forma Livre: Forma 53">
              <a:hlinkClick r:id="rId4"/>
              <a:extLst>
                <a:ext uri="{FF2B5EF4-FFF2-40B4-BE49-F238E27FC236}">
                  <a16:creationId xmlns:a16="http://schemas.microsoft.com/office/drawing/2014/main" id="{95D483E2-B95A-887C-44A9-3747621BA3D9}"/>
                </a:ext>
              </a:extLst>
            </p:cNvPr>
            <p:cNvSpPr/>
            <p:nvPr/>
          </p:nvSpPr>
          <p:spPr>
            <a:xfrm>
              <a:off x="8863732" y="3412548"/>
              <a:ext cx="110450" cy="105572"/>
            </a:xfrm>
            <a:custGeom>
              <a:avLst/>
              <a:gdLst>
                <a:gd name="connsiteX0" fmla="*/ 40515 w 178472"/>
                <a:gd name="connsiteY0" fmla="*/ 170586 h 170589"/>
                <a:gd name="connsiteX1" fmla="*/ 40515 w 178472"/>
                <a:gd name="connsiteY1" fmla="*/ 55482 h 170589"/>
                <a:gd name="connsiteX2" fmla="*/ 2256 w 178472"/>
                <a:gd name="connsiteY2" fmla="*/ 55482 h 170589"/>
                <a:gd name="connsiteX3" fmla="*/ 2256 w 178472"/>
                <a:gd name="connsiteY3" fmla="*/ 170586 h 170589"/>
                <a:gd name="connsiteX4" fmla="*/ 40515 w 178472"/>
                <a:gd name="connsiteY4" fmla="*/ 170586 h 170589"/>
                <a:gd name="connsiteX5" fmla="*/ 21394 w 178472"/>
                <a:gd name="connsiteY5" fmla="*/ 39772 h 170589"/>
                <a:gd name="connsiteX6" fmla="*/ 43037 w 178472"/>
                <a:gd name="connsiteY6" fmla="*/ 19888 h 170589"/>
                <a:gd name="connsiteX7" fmla="*/ 21648 w 178472"/>
                <a:gd name="connsiteY7" fmla="*/ 0 h 170589"/>
                <a:gd name="connsiteX8" fmla="*/ 0 w 178472"/>
                <a:gd name="connsiteY8" fmla="*/ 19888 h 170589"/>
                <a:gd name="connsiteX9" fmla="*/ 21143 w 178472"/>
                <a:gd name="connsiteY9" fmla="*/ 39772 h 170589"/>
                <a:gd name="connsiteX10" fmla="*/ 21394 w 178472"/>
                <a:gd name="connsiteY10" fmla="*/ 39772 h 170589"/>
                <a:gd name="connsiteX11" fmla="*/ 61693 w 178472"/>
                <a:gd name="connsiteY11" fmla="*/ 170586 h 170589"/>
                <a:gd name="connsiteX12" fmla="*/ 99948 w 178472"/>
                <a:gd name="connsiteY12" fmla="*/ 170586 h 170589"/>
                <a:gd name="connsiteX13" fmla="*/ 99948 w 178472"/>
                <a:gd name="connsiteY13" fmla="*/ 106313 h 170589"/>
                <a:gd name="connsiteX14" fmla="*/ 101207 w 178472"/>
                <a:gd name="connsiteY14" fmla="*/ 96979 h 170589"/>
                <a:gd name="connsiteX15" fmla="*/ 120837 w 178472"/>
                <a:gd name="connsiteY15" fmla="*/ 82987 h 170589"/>
                <a:gd name="connsiteX16" fmla="*/ 140217 w 178472"/>
                <a:gd name="connsiteY16" fmla="*/ 109016 h 170589"/>
                <a:gd name="connsiteX17" fmla="*/ 140217 w 178472"/>
                <a:gd name="connsiteY17" fmla="*/ 170586 h 170589"/>
                <a:gd name="connsiteX18" fmla="*/ 178472 w 178472"/>
                <a:gd name="connsiteY18" fmla="*/ 170586 h 170589"/>
                <a:gd name="connsiteX19" fmla="*/ 178472 w 178472"/>
                <a:gd name="connsiteY19" fmla="*/ 104588 h 170589"/>
                <a:gd name="connsiteX20" fmla="*/ 134430 w 178472"/>
                <a:gd name="connsiteY20" fmla="*/ 52783 h 170589"/>
                <a:gd name="connsiteX21" fmla="*/ 99694 w 178472"/>
                <a:gd name="connsiteY21" fmla="*/ 72174 h 170589"/>
                <a:gd name="connsiteX22" fmla="*/ 99948 w 178472"/>
                <a:gd name="connsiteY22" fmla="*/ 72174 h 170589"/>
                <a:gd name="connsiteX23" fmla="*/ 99948 w 178472"/>
                <a:gd name="connsiteY23" fmla="*/ 55486 h 170589"/>
                <a:gd name="connsiteX24" fmla="*/ 61693 w 178472"/>
                <a:gd name="connsiteY24" fmla="*/ 55486 h 170589"/>
                <a:gd name="connsiteX25" fmla="*/ 61693 w 178472"/>
                <a:gd name="connsiteY25" fmla="*/ 170590 h 170589"/>
                <a:gd name="connsiteX26" fmla="*/ 61693 w 178472"/>
                <a:gd name="connsiteY26" fmla="*/ 170590 h 1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472" h="170589">
                  <a:moveTo>
                    <a:pt x="40515" y="170586"/>
                  </a:moveTo>
                  <a:lnTo>
                    <a:pt x="40515" y="55482"/>
                  </a:lnTo>
                  <a:lnTo>
                    <a:pt x="2256" y="55482"/>
                  </a:lnTo>
                  <a:lnTo>
                    <a:pt x="2256" y="170586"/>
                  </a:lnTo>
                  <a:lnTo>
                    <a:pt x="40515" y="170586"/>
                  </a:lnTo>
                  <a:close/>
                  <a:moveTo>
                    <a:pt x="21394" y="39772"/>
                  </a:moveTo>
                  <a:cubicBezTo>
                    <a:pt x="34732" y="39772"/>
                    <a:pt x="43037" y="30931"/>
                    <a:pt x="43037" y="19888"/>
                  </a:cubicBezTo>
                  <a:cubicBezTo>
                    <a:pt x="42787" y="8591"/>
                    <a:pt x="34732" y="0"/>
                    <a:pt x="21648" y="0"/>
                  </a:cubicBezTo>
                  <a:cubicBezTo>
                    <a:pt x="8564" y="0"/>
                    <a:pt x="0" y="8591"/>
                    <a:pt x="0" y="19888"/>
                  </a:cubicBezTo>
                  <a:cubicBezTo>
                    <a:pt x="0" y="31185"/>
                    <a:pt x="8302" y="39772"/>
                    <a:pt x="21143" y="39772"/>
                  </a:cubicBezTo>
                  <a:lnTo>
                    <a:pt x="21394" y="39772"/>
                  </a:lnTo>
                  <a:close/>
                  <a:moveTo>
                    <a:pt x="61693" y="170586"/>
                  </a:moveTo>
                  <a:lnTo>
                    <a:pt x="99948" y="170586"/>
                  </a:lnTo>
                  <a:lnTo>
                    <a:pt x="99948" y="106313"/>
                  </a:lnTo>
                  <a:cubicBezTo>
                    <a:pt x="99948" y="102875"/>
                    <a:pt x="100199" y="99432"/>
                    <a:pt x="101207" y="96979"/>
                  </a:cubicBezTo>
                  <a:cubicBezTo>
                    <a:pt x="103972" y="90102"/>
                    <a:pt x="110268" y="82987"/>
                    <a:pt x="120837" y="82987"/>
                  </a:cubicBezTo>
                  <a:cubicBezTo>
                    <a:pt x="134676" y="82987"/>
                    <a:pt x="140217" y="93541"/>
                    <a:pt x="140217" y="109016"/>
                  </a:cubicBezTo>
                  <a:lnTo>
                    <a:pt x="140217" y="170586"/>
                  </a:lnTo>
                  <a:lnTo>
                    <a:pt x="178472" y="170586"/>
                  </a:lnTo>
                  <a:lnTo>
                    <a:pt x="178472" y="104588"/>
                  </a:lnTo>
                  <a:cubicBezTo>
                    <a:pt x="178472" y="69236"/>
                    <a:pt x="159601" y="52783"/>
                    <a:pt x="134430" y="52783"/>
                  </a:cubicBezTo>
                  <a:cubicBezTo>
                    <a:pt x="113791" y="52783"/>
                    <a:pt x="104731" y="64315"/>
                    <a:pt x="99694" y="72174"/>
                  </a:cubicBezTo>
                  <a:lnTo>
                    <a:pt x="99948" y="72174"/>
                  </a:lnTo>
                  <a:lnTo>
                    <a:pt x="99948" y="55486"/>
                  </a:lnTo>
                  <a:lnTo>
                    <a:pt x="61693" y="55486"/>
                  </a:lnTo>
                  <a:cubicBezTo>
                    <a:pt x="62190" y="66283"/>
                    <a:pt x="61693" y="170590"/>
                    <a:pt x="61693" y="170590"/>
                  </a:cubicBezTo>
                  <a:lnTo>
                    <a:pt x="61693" y="170590"/>
                  </a:lnTo>
                  <a:close/>
                </a:path>
              </a:pathLst>
            </a:custGeom>
            <a:solidFill>
              <a:schemeClr val="bg1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sp>
        <p:nvSpPr>
          <p:cNvPr id="58" name="Elipse 57">
            <a:extLst>
              <a:ext uri="{FF2B5EF4-FFF2-40B4-BE49-F238E27FC236}">
                <a16:creationId xmlns:a16="http://schemas.microsoft.com/office/drawing/2014/main" id="{D605C95B-FC8A-7ACB-E673-98604EAF20D0}"/>
              </a:ext>
            </a:extLst>
          </p:cNvPr>
          <p:cNvSpPr/>
          <p:nvPr/>
        </p:nvSpPr>
        <p:spPr>
          <a:xfrm>
            <a:off x="6300821" y="2008414"/>
            <a:ext cx="927969" cy="90333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55A63F84-559A-0C1F-E7C0-C51F194D4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466" y="2031476"/>
            <a:ext cx="847192" cy="847192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43D776EC-975C-6E0D-B486-956FD935DCC0}"/>
              </a:ext>
            </a:extLst>
          </p:cNvPr>
          <p:cNvSpPr txBox="1"/>
          <p:nvPr/>
        </p:nvSpPr>
        <p:spPr>
          <a:xfrm>
            <a:off x="6056144" y="2957480"/>
            <a:ext cx="149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Gotham Bold" pitchFamily="50" charset="0"/>
              </a:rPr>
              <a:t>Rodrigo Campos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Diretoria de Subscrição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dirty="0">
              <a:solidFill>
                <a:srgbClr val="63656A"/>
              </a:solidFill>
              <a:latin typeface="CA SaygonTex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90">
            <a:extLst>
              <a:ext uri="{FF2B5EF4-FFF2-40B4-BE49-F238E27FC236}">
                <a16:creationId xmlns:a16="http://schemas.microsoft.com/office/drawing/2014/main" id="{5954881C-6BDE-A854-BCB1-F9DABCE2408E}"/>
              </a:ext>
            </a:extLst>
          </p:cNvPr>
          <p:cNvGrpSpPr/>
          <p:nvPr/>
        </p:nvGrpSpPr>
        <p:grpSpPr>
          <a:xfrm>
            <a:off x="6724504" y="3645468"/>
            <a:ext cx="156758" cy="157752"/>
            <a:chOff x="8840578" y="3386458"/>
            <a:chExt cx="156758" cy="157752"/>
          </a:xfrm>
        </p:grpSpPr>
        <p:sp>
          <p:nvSpPr>
            <p:cNvPr id="62" name="Forma Livre: Forma 52">
              <a:extLst>
                <a:ext uri="{FF2B5EF4-FFF2-40B4-BE49-F238E27FC236}">
                  <a16:creationId xmlns:a16="http://schemas.microsoft.com/office/drawing/2014/main" id="{E8B1CBC1-1B65-F4DE-7CB2-E6A6E90EC40F}"/>
                </a:ext>
              </a:extLst>
            </p:cNvPr>
            <p:cNvSpPr/>
            <p:nvPr/>
          </p:nvSpPr>
          <p:spPr>
            <a:xfrm>
              <a:off x="8840578" y="3386458"/>
              <a:ext cx="156758" cy="157752"/>
            </a:xfrm>
            <a:custGeom>
              <a:avLst/>
              <a:gdLst>
                <a:gd name="connsiteX0" fmla="*/ 0 w 253299"/>
                <a:gd name="connsiteY0" fmla="*/ 18259 h 254905"/>
                <a:gd name="connsiteX1" fmla="*/ 18721 w 253299"/>
                <a:gd name="connsiteY1" fmla="*/ 0 h 254905"/>
                <a:gd name="connsiteX2" fmla="*/ 234578 w 253299"/>
                <a:gd name="connsiteY2" fmla="*/ 0 h 254905"/>
                <a:gd name="connsiteX3" fmla="*/ 253300 w 253299"/>
                <a:gd name="connsiteY3" fmla="*/ 18259 h 254905"/>
                <a:gd name="connsiteX4" fmla="*/ 253300 w 253299"/>
                <a:gd name="connsiteY4" fmla="*/ 236650 h 254905"/>
                <a:gd name="connsiteX5" fmla="*/ 234578 w 253299"/>
                <a:gd name="connsiteY5" fmla="*/ 254905 h 254905"/>
                <a:gd name="connsiteX6" fmla="*/ 18721 w 253299"/>
                <a:gd name="connsiteY6" fmla="*/ 254905 h 254905"/>
                <a:gd name="connsiteX7" fmla="*/ 0 w 253299"/>
                <a:gd name="connsiteY7" fmla="*/ 236653 h 254905"/>
                <a:gd name="connsiteX8" fmla="*/ 0 w 253299"/>
                <a:gd name="connsiteY8" fmla="*/ 18255 h 254905"/>
                <a:gd name="connsiteX9" fmla="*/ 0 w 253299"/>
                <a:gd name="connsiteY9" fmla="*/ 18255 h 25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9" h="254905">
                  <a:moveTo>
                    <a:pt x="0" y="18259"/>
                  </a:moveTo>
                  <a:cubicBezTo>
                    <a:pt x="0" y="8182"/>
                    <a:pt x="8383" y="0"/>
                    <a:pt x="18721" y="0"/>
                  </a:cubicBezTo>
                  <a:lnTo>
                    <a:pt x="234578" y="0"/>
                  </a:lnTo>
                  <a:cubicBezTo>
                    <a:pt x="244917" y="0"/>
                    <a:pt x="253300" y="8182"/>
                    <a:pt x="253300" y="18259"/>
                  </a:cubicBezTo>
                  <a:lnTo>
                    <a:pt x="253300" y="236650"/>
                  </a:lnTo>
                  <a:cubicBezTo>
                    <a:pt x="253300" y="246734"/>
                    <a:pt x="244917" y="254905"/>
                    <a:pt x="234578" y="254905"/>
                  </a:cubicBezTo>
                  <a:lnTo>
                    <a:pt x="18721" y="254905"/>
                  </a:lnTo>
                  <a:cubicBezTo>
                    <a:pt x="8386" y="254905"/>
                    <a:pt x="0" y="246730"/>
                    <a:pt x="0" y="236653"/>
                  </a:cubicBezTo>
                  <a:lnTo>
                    <a:pt x="0" y="18255"/>
                  </a:lnTo>
                  <a:lnTo>
                    <a:pt x="0" y="18255"/>
                  </a:lnTo>
                  <a:close/>
                </a:path>
              </a:pathLst>
            </a:custGeom>
            <a:solidFill>
              <a:srgbClr val="7B766F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63" name="Forma Livre: Forma 53">
              <a:hlinkClick r:id="rId6"/>
              <a:extLst>
                <a:ext uri="{FF2B5EF4-FFF2-40B4-BE49-F238E27FC236}">
                  <a16:creationId xmlns:a16="http://schemas.microsoft.com/office/drawing/2014/main" id="{9667B1DC-C6FF-3673-1B8A-63BA09B2447C}"/>
                </a:ext>
              </a:extLst>
            </p:cNvPr>
            <p:cNvSpPr/>
            <p:nvPr/>
          </p:nvSpPr>
          <p:spPr>
            <a:xfrm>
              <a:off x="8863732" y="3412548"/>
              <a:ext cx="110450" cy="105572"/>
            </a:xfrm>
            <a:custGeom>
              <a:avLst/>
              <a:gdLst>
                <a:gd name="connsiteX0" fmla="*/ 40515 w 178472"/>
                <a:gd name="connsiteY0" fmla="*/ 170586 h 170589"/>
                <a:gd name="connsiteX1" fmla="*/ 40515 w 178472"/>
                <a:gd name="connsiteY1" fmla="*/ 55482 h 170589"/>
                <a:gd name="connsiteX2" fmla="*/ 2256 w 178472"/>
                <a:gd name="connsiteY2" fmla="*/ 55482 h 170589"/>
                <a:gd name="connsiteX3" fmla="*/ 2256 w 178472"/>
                <a:gd name="connsiteY3" fmla="*/ 170586 h 170589"/>
                <a:gd name="connsiteX4" fmla="*/ 40515 w 178472"/>
                <a:gd name="connsiteY4" fmla="*/ 170586 h 170589"/>
                <a:gd name="connsiteX5" fmla="*/ 21394 w 178472"/>
                <a:gd name="connsiteY5" fmla="*/ 39772 h 170589"/>
                <a:gd name="connsiteX6" fmla="*/ 43037 w 178472"/>
                <a:gd name="connsiteY6" fmla="*/ 19888 h 170589"/>
                <a:gd name="connsiteX7" fmla="*/ 21648 w 178472"/>
                <a:gd name="connsiteY7" fmla="*/ 0 h 170589"/>
                <a:gd name="connsiteX8" fmla="*/ 0 w 178472"/>
                <a:gd name="connsiteY8" fmla="*/ 19888 h 170589"/>
                <a:gd name="connsiteX9" fmla="*/ 21143 w 178472"/>
                <a:gd name="connsiteY9" fmla="*/ 39772 h 170589"/>
                <a:gd name="connsiteX10" fmla="*/ 21394 w 178472"/>
                <a:gd name="connsiteY10" fmla="*/ 39772 h 170589"/>
                <a:gd name="connsiteX11" fmla="*/ 61693 w 178472"/>
                <a:gd name="connsiteY11" fmla="*/ 170586 h 170589"/>
                <a:gd name="connsiteX12" fmla="*/ 99948 w 178472"/>
                <a:gd name="connsiteY12" fmla="*/ 170586 h 170589"/>
                <a:gd name="connsiteX13" fmla="*/ 99948 w 178472"/>
                <a:gd name="connsiteY13" fmla="*/ 106313 h 170589"/>
                <a:gd name="connsiteX14" fmla="*/ 101207 w 178472"/>
                <a:gd name="connsiteY14" fmla="*/ 96979 h 170589"/>
                <a:gd name="connsiteX15" fmla="*/ 120837 w 178472"/>
                <a:gd name="connsiteY15" fmla="*/ 82987 h 170589"/>
                <a:gd name="connsiteX16" fmla="*/ 140217 w 178472"/>
                <a:gd name="connsiteY16" fmla="*/ 109016 h 170589"/>
                <a:gd name="connsiteX17" fmla="*/ 140217 w 178472"/>
                <a:gd name="connsiteY17" fmla="*/ 170586 h 170589"/>
                <a:gd name="connsiteX18" fmla="*/ 178472 w 178472"/>
                <a:gd name="connsiteY18" fmla="*/ 170586 h 170589"/>
                <a:gd name="connsiteX19" fmla="*/ 178472 w 178472"/>
                <a:gd name="connsiteY19" fmla="*/ 104588 h 170589"/>
                <a:gd name="connsiteX20" fmla="*/ 134430 w 178472"/>
                <a:gd name="connsiteY20" fmla="*/ 52783 h 170589"/>
                <a:gd name="connsiteX21" fmla="*/ 99694 w 178472"/>
                <a:gd name="connsiteY21" fmla="*/ 72174 h 170589"/>
                <a:gd name="connsiteX22" fmla="*/ 99948 w 178472"/>
                <a:gd name="connsiteY22" fmla="*/ 72174 h 170589"/>
                <a:gd name="connsiteX23" fmla="*/ 99948 w 178472"/>
                <a:gd name="connsiteY23" fmla="*/ 55486 h 170589"/>
                <a:gd name="connsiteX24" fmla="*/ 61693 w 178472"/>
                <a:gd name="connsiteY24" fmla="*/ 55486 h 170589"/>
                <a:gd name="connsiteX25" fmla="*/ 61693 w 178472"/>
                <a:gd name="connsiteY25" fmla="*/ 170590 h 170589"/>
                <a:gd name="connsiteX26" fmla="*/ 61693 w 178472"/>
                <a:gd name="connsiteY26" fmla="*/ 170590 h 1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472" h="170589">
                  <a:moveTo>
                    <a:pt x="40515" y="170586"/>
                  </a:moveTo>
                  <a:lnTo>
                    <a:pt x="40515" y="55482"/>
                  </a:lnTo>
                  <a:lnTo>
                    <a:pt x="2256" y="55482"/>
                  </a:lnTo>
                  <a:lnTo>
                    <a:pt x="2256" y="170586"/>
                  </a:lnTo>
                  <a:lnTo>
                    <a:pt x="40515" y="170586"/>
                  </a:lnTo>
                  <a:close/>
                  <a:moveTo>
                    <a:pt x="21394" y="39772"/>
                  </a:moveTo>
                  <a:cubicBezTo>
                    <a:pt x="34732" y="39772"/>
                    <a:pt x="43037" y="30931"/>
                    <a:pt x="43037" y="19888"/>
                  </a:cubicBezTo>
                  <a:cubicBezTo>
                    <a:pt x="42787" y="8591"/>
                    <a:pt x="34732" y="0"/>
                    <a:pt x="21648" y="0"/>
                  </a:cubicBezTo>
                  <a:cubicBezTo>
                    <a:pt x="8564" y="0"/>
                    <a:pt x="0" y="8591"/>
                    <a:pt x="0" y="19888"/>
                  </a:cubicBezTo>
                  <a:cubicBezTo>
                    <a:pt x="0" y="31185"/>
                    <a:pt x="8302" y="39772"/>
                    <a:pt x="21143" y="39772"/>
                  </a:cubicBezTo>
                  <a:lnTo>
                    <a:pt x="21394" y="39772"/>
                  </a:lnTo>
                  <a:close/>
                  <a:moveTo>
                    <a:pt x="61693" y="170586"/>
                  </a:moveTo>
                  <a:lnTo>
                    <a:pt x="99948" y="170586"/>
                  </a:lnTo>
                  <a:lnTo>
                    <a:pt x="99948" y="106313"/>
                  </a:lnTo>
                  <a:cubicBezTo>
                    <a:pt x="99948" y="102875"/>
                    <a:pt x="100199" y="99432"/>
                    <a:pt x="101207" y="96979"/>
                  </a:cubicBezTo>
                  <a:cubicBezTo>
                    <a:pt x="103972" y="90102"/>
                    <a:pt x="110268" y="82987"/>
                    <a:pt x="120837" y="82987"/>
                  </a:cubicBezTo>
                  <a:cubicBezTo>
                    <a:pt x="134676" y="82987"/>
                    <a:pt x="140217" y="93541"/>
                    <a:pt x="140217" y="109016"/>
                  </a:cubicBezTo>
                  <a:lnTo>
                    <a:pt x="140217" y="170586"/>
                  </a:lnTo>
                  <a:lnTo>
                    <a:pt x="178472" y="170586"/>
                  </a:lnTo>
                  <a:lnTo>
                    <a:pt x="178472" y="104588"/>
                  </a:lnTo>
                  <a:cubicBezTo>
                    <a:pt x="178472" y="69236"/>
                    <a:pt x="159601" y="52783"/>
                    <a:pt x="134430" y="52783"/>
                  </a:cubicBezTo>
                  <a:cubicBezTo>
                    <a:pt x="113791" y="52783"/>
                    <a:pt x="104731" y="64315"/>
                    <a:pt x="99694" y="72174"/>
                  </a:cubicBezTo>
                  <a:lnTo>
                    <a:pt x="99948" y="72174"/>
                  </a:lnTo>
                  <a:lnTo>
                    <a:pt x="99948" y="55486"/>
                  </a:lnTo>
                  <a:lnTo>
                    <a:pt x="61693" y="55486"/>
                  </a:lnTo>
                  <a:cubicBezTo>
                    <a:pt x="62190" y="66283"/>
                    <a:pt x="61693" y="170590"/>
                    <a:pt x="61693" y="170590"/>
                  </a:cubicBezTo>
                  <a:lnTo>
                    <a:pt x="61693" y="170590"/>
                  </a:lnTo>
                  <a:close/>
                </a:path>
              </a:pathLst>
            </a:custGeom>
            <a:solidFill>
              <a:schemeClr val="bg1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65" name="Elipse 64">
            <a:extLst>
              <a:ext uri="{FF2B5EF4-FFF2-40B4-BE49-F238E27FC236}">
                <a16:creationId xmlns:a16="http://schemas.microsoft.com/office/drawing/2014/main" id="{0087C6E8-1697-3F61-A077-E0AFC5C7ED8A}"/>
              </a:ext>
            </a:extLst>
          </p:cNvPr>
          <p:cNvSpPr/>
          <p:nvPr/>
        </p:nvSpPr>
        <p:spPr>
          <a:xfrm>
            <a:off x="10464799" y="2008414"/>
            <a:ext cx="927969" cy="90333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7A442797-3781-B40E-484B-98BEB18D0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8341" y="2024218"/>
            <a:ext cx="931086" cy="931086"/>
          </a:xfrm>
          <a:prstGeom prst="rect">
            <a:avLst/>
          </a:prstGeom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5A8AFAD3-2EEE-FFAD-F1E9-4F7D7376AB41}"/>
              </a:ext>
            </a:extLst>
          </p:cNvPr>
          <p:cNvSpPr txBox="1"/>
          <p:nvPr/>
        </p:nvSpPr>
        <p:spPr>
          <a:xfrm>
            <a:off x="10220122" y="2957480"/>
            <a:ext cx="149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Gotham Bold" pitchFamily="50" charset="0"/>
              </a:rPr>
              <a:t>Claudia Novello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Diretoria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Técnica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dirty="0">
              <a:solidFill>
                <a:srgbClr val="63656A"/>
              </a:solidFill>
              <a:latin typeface="CA SaygonTex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90">
            <a:extLst>
              <a:ext uri="{FF2B5EF4-FFF2-40B4-BE49-F238E27FC236}">
                <a16:creationId xmlns:a16="http://schemas.microsoft.com/office/drawing/2014/main" id="{E8951A6E-31E1-D354-5270-BB09FA6D66F1}"/>
              </a:ext>
            </a:extLst>
          </p:cNvPr>
          <p:cNvGrpSpPr/>
          <p:nvPr/>
        </p:nvGrpSpPr>
        <p:grpSpPr>
          <a:xfrm>
            <a:off x="10888482" y="3645468"/>
            <a:ext cx="156758" cy="157752"/>
            <a:chOff x="8840578" y="3386458"/>
            <a:chExt cx="156758" cy="157752"/>
          </a:xfrm>
        </p:grpSpPr>
        <p:sp>
          <p:nvSpPr>
            <p:cNvPr id="69" name="Forma Livre: Forma 52">
              <a:extLst>
                <a:ext uri="{FF2B5EF4-FFF2-40B4-BE49-F238E27FC236}">
                  <a16:creationId xmlns:a16="http://schemas.microsoft.com/office/drawing/2014/main" id="{AEE4F016-B924-6AD0-A77D-AF8E966A8BE1}"/>
                </a:ext>
              </a:extLst>
            </p:cNvPr>
            <p:cNvSpPr/>
            <p:nvPr/>
          </p:nvSpPr>
          <p:spPr>
            <a:xfrm>
              <a:off x="8840578" y="3386458"/>
              <a:ext cx="156758" cy="157752"/>
            </a:xfrm>
            <a:custGeom>
              <a:avLst/>
              <a:gdLst>
                <a:gd name="connsiteX0" fmla="*/ 0 w 253299"/>
                <a:gd name="connsiteY0" fmla="*/ 18259 h 254905"/>
                <a:gd name="connsiteX1" fmla="*/ 18721 w 253299"/>
                <a:gd name="connsiteY1" fmla="*/ 0 h 254905"/>
                <a:gd name="connsiteX2" fmla="*/ 234578 w 253299"/>
                <a:gd name="connsiteY2" fmla="*/ 0 h 254905"/>
                <a:gd name="connsiteX3" fmla="*/ 253300 w 253299"/>
                <a:gd name="connsiteY3" fmla="*/ 18259 h 254905"/>
                <a:gd name="connsiteX4" fmla="*/ 253300 w 253299"/>
                <a:gd name="connsiteY4" fmla="*/ 236650 h 254905"/>
                <a:gd name="connsiteX5" fmla="*/ 234578 w 253299"/>
                <a:gd name="connsiteY5" fmla="*/ 254905 h 254905"/>
                <a:gd name="connsiteX6" fmla="*/ 18721 w 253299"/>
                <a:gd name="connsiteY6" fmla="*/ 254905 h 254905"/>
                <a:gd name="connsiteX7" fmla="*/ 0 w 253299"/>
                <a:gd name="connsiteY7" fmla="*/ 236653 h 254905"/>
                <a:gd name="connsiteX8" fmla="*/ 0 w 253299"/>
                <a:gd name="connsiteY8" fmla="*/ 18255 h 254905"/>
                <a:gd name="connsiteX9" fmla="*/ 0 w 253299"/>
                <a:gd name="connsiteY9" fmla="*/ 18255 h 25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9" h="254905">
                  <a:moveTo>
                    <a:pt x="0" y="18259"/>
                  </a:moveTo>
                  <a:cubicBezTo>
                    <a:pt x="0" y="8182"/>
                    <a:pt x="8383" y="0"/>
                    <a:pt x="18721" y="0"/>
                  </a:cubicBezTo>
                  <a:lnTo>
                    <a:pt x="234578" y="0"/>
                  </a:lnTo>
                  <a:cubicBezTo>
                    <a:pt x="244917" y="0"/>
                    <a:pt x="253300" y="8182"/>
                    <a:pt x="253300" y="18259"/>
                  </a:cubicBezTo>
                  <a:lnTo>
                    <a:pt x="253300" y="236650"/>
                  </a:lnTo>
                  <a:cubicBezTo>
                    <a:pt x="253300" y="246734"/>
                    <a:pt x="244917" y="254905"/>
                    <a:pt x="234578" y="254905"/>
                  </a:cubicBezTo>
                  <a:lnTo>
                    <a:pt x="18721" y="254905"/>
                  </a:lnTo>
                  <a:cubicBezTo>
                    <a:pt x="8386" y="254905"/>
                    <a:pt x="0" y="246730"/>
                    <a:pt x="0" y="236653"/>
                  </a:cubicBezTo>
                  <a:lnTo>
                    <a:pt x="0" y="18255"/>
                  </a:lnTo>
                  <a:lnTo>
                    <a:pt x="0" y="18255"/>
                  </a:lnTo>
                  <a:close/>
                </a:path>
              </a:pathLst>
            </a:custGeom>
            <a:solidFill>
              <a:srgbClr val="7B766F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70" name="Forma Livre: Forma 53">
              <a:hlinkClick r:id="rId8"/>
              <a:extLst>
                <a:ext uri="{FF2B5EF4-FFF2-40B4-BE49-F238E27FC236}">
                  <a16:creationId xmlns:a16="http://schemas.microsoft.com/office/drawing/2014/main" id="{812342ED-97EE-5E80-2543-7B97638CE13F}"/>
                </a:ext>
              </a:extLst>
            </p:cNvPr>
            <p:cNvSpPr/>
            <p:nvPr/>
          </p:nvSpPr>
          <p:spPr>
            <a:xfrm>
              <a:off x="8863732" y="3412548"/>
              <a:ext cx="110450" cy="105572"/>
            </a:xfrm>
            <a:custGeom>
              <a:avLst/>
              <a:gdLst>
                <a:gd name="connsiteX0" fmla="*/ 40515 w 178472"/>
                <a:gd name="connsiteY0" fmla="*/ 170586 h 170589"/>
                <a:gd name="connsiteX1" fmla="*/ 40515 w 178472"/>
                <a:gd name="connsiteY1" fmla="*/ 55482 h 170589"/>
                <a:gd name="connsiteX2" fmla="*/ 2256 w 178472"/>
                <a:gd name="connsiteY2" fmla="*/ 55482 h 170589"/>
                <a:gd name="connsiteX3" fmla="*/ 2256 w 178472"/>
                <a:gd name="connsiteY3" fmla="*/ 170586 h 170589"/>
                <a:gd name="connsiteX4" fmla="*/ 40515 w 178472"/>
                <a:gd name="connsiteY4" fmla="*/ 170586 h 170589"/>
                <a:gd name="connsiteX5" fmla="*/ 21394 w 178472"/>
                <a:gd name="connsiteY5" fmla="*/ 39772 h 170589"/>
                <a:gd name="connsiteX6" fmla="*/ 43037 w 178472"/>
                <a:gd name="connsiteY6" fmla="*/ 19888 h 170589"/>
                <a:gd name="connsiteX7" fmla="*/ 21648 w 178472"/>
                <a:gd name="connsiteY7" fmla="*/ 0 h 170589"/>
                <a:gd name="connsiteX8" fmla="*/ 0 w 178472"/>
                <a:gd name="connsiteY8" fmla="*/ 19888 h 170589"/>
                <a:gd name="connsiteX9" fmla="*/ 21143 w 178472"/>
                <a:gd name="connsiteY9" fmla="*/ 39772 h 170589"/>
                <a:gd name="connsiteX10" fmla="*/ 21394 w 178472"/>
                <a:gd name="connsiteY10" fmla="*/ 39772 h 170589"/>
                <a:gd name="connsiteX11" fmla="*/ 61693 w 178472"/>
                <a:gd name="connsiteY11" fmla="*/ 170586 h 170589"/>
                <a:gd name="connsiteX12" fmla="*/ 99948 w 178472"/>
                <a:gd name="connsiteY12" fmla="*/ 170586 h 170589"/>
                <a:gd name="connsiteX13" fmla="*/ 99948 w 178472"/>
                <a:gd name="connsiteY13" fmla="*/ 106313 h 170589"/>
                <a:gd name="connsiteX14" fmla="*/ 101207 w 178472"/>
                <a:gd name="connsiteY14" fmla="*/ 96979 h 170589"/>
                <a:gd name="connsiteX15" fmla="*/ 120837 w 178472"/>
                <a:gd name="connsiteY15" fmla="*/ 82987 h 170589"/>
                <a:gd name="connsiteX16" fmla="*/ 140217 w 178472"/>
                <a:gd name="connsiteY16" fmla="*/ 109016 h 170589"/>
                <a:gd name="connsiteX17" fmla="*/ 140217 w 178472"/>
                <a:gd name="connsiteY17" fmla="*/ 170586 h 170589"/>
                <a:gd name="connsiteX18" fmla="*/ 178472 w 178472"/>
                <a:gd name="connsiteY18" fmla="*/ 170586 h 170589"/>
                <a:gd name="connsiteX19" fmla="*/ 178472 w 178472"/>
                <a:gd name="connsiteY19" fmla="*/ 104588 h 170589"/>
                <a:gd name="connsiteX20" fmla="*/ 134430 w 178472"/>
                <a:gd name="connsiteY20" fmla="*/ 52783 h 170589"/>
                <a:gd name="connsiteX21" fmla="*/ 99694 w 178472"/>
                <a:gd name="connsiteY21" fmla="*/ 72174 h 170589"/>
                <a:gd name="connsiteX22" fmla="*/ 99948 w 178472"/>
                <a:gd name="connsiteY22" fmla="*/ 72174 h 170589"/>
                <a:gd name="connsiteX23" fmla="*/ 99948 w 178472"/>
                <a:gd name="connsiteY23" fmla="*/ 55486 h 170589"/>
                <a:gd name="connsiteX24" fmla="*/ 61693 w 178472"/>
                <a:gd name="connsiteY24" fmla="*/ 55486 h 170589"/>
                <a:gd name="connsiteX25" fmla="*/ 61693 w 178472"/>
                <a:gd name="connsiteY25" fmla="*/ 170590 h 170589"/>
                <a:gd name="connsiteX26" fmla="*/ 61693 w 178472"/>
                <a:gd name="connsiteY26" fmla="*/ 170590 h 1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472" h="170589">
                  <a:moveTo>
                    <a:pt x="40515" y="170586"/>
                  </a:moveTo>
                  <a:lnTo>
                    <a:pt x="40515" y="55482"/>
                  </a:lnTo>
                  <a:lnTo>
                    <a:pt x="2256" y="55482"/>
                  </a:lnTo>
                  <a:lnTo>
                    <a:pt x="2256" y="170586"/>
                  </a:lnTo>
                  <a:lnTo>
                    <a:pt x="40515" y="170586"/>
                  </a:lnTo>
                  <a:close/>
                  <a:moveTo>
                    <a:pt x="21394" y="39772"/>
                  </a:moveTo>
                  <a:cubicBezTo>
                    <a:pt x="34732" y="39772"/>
                    <a:pt x="43037" y="30931"/>
                    <a:pt x="43037" y="19888"/>
                  </a:cubicBezTo>
                  <a:cubicBezTo>
                    <a:pt x="42787" y="8591"/>
                    <a:pt x="34732" y="0"/>
                    <a:pt x="21648" y="0"/>
                  </a:cubicBezTo>
                  <a:cubicBezTo>
                    <a:pt x="8564" y="0"/>
                    <a:pt x="0" y="8591"/>
                    <a:pt x="0" y="19888"/>
                  </a:cubicBezTo>
                  <a:cubicBezTo>
                    <a:pt x="0" y="31185"/>
                    <a:pt x="8302" y="39772"/>
                    <a:pt x="21143" y="39772"/>
                  </a:cubicBezTo>
                  <a:lnTo>
                    <a:pt x="21394" y="39772"/>
                  </a:lnTo>
                  <a:close/>
                  <a:moveTo>
                    <a:pt x="61693" y="170586"/>
                  </a:moveTo>
                  <a:lnTo>
                    <a:pt x="99948" y="170586"/>
                  </a:lnTo>
                  <a:lnTo>
                    <a:pt x="99948" y="106313"/>
                  </a:lnTo>
                  <a:cubicBezTo>
                    <a:pt x="99948" y="102875"/>
                    <a:pt x="100199" y="99432"/>
                    <a:pt x="101207" y="96979"/>
                  </a:cubicBezTo>
                  <a:cubicBezTo>
                    <a:pt x="103972" y="90102"/>
                    <a:pt x="110268" y="82987"/>
                    <a:pt x="120837" y="82987"/>
                  </a:cubicBezTo>
                  <a:cubicBezTo>
                    <a:pt x="134676" y="82987"/>
                    <a:pt x="140217" y="93541"/>
                    <a:pt x="140217" y="109016"/>
                  </a:cubicBezTo>
                  <a:lnTo>
                    <a:pt x="140217" y="170586"/>
                  </a:lnTo>
                  <a:lnTo>
                    <a:pt x="178472" y="170586"/>
                  </a:lnTo>
                  <a:lnTo>
                    <a:pt x="178472" y="104588"/>
                  </a:lnTo>
                  <a:cubicBezTo>
                    <a:pt x="178472" y="69236"/>
                    <a:pt x="159601" y="52783"/>
                    <a:pt x="134430" y="52783"/>
                  </a:cubicBezTo>
                  <a:cubicBezTo>
                    <a:pt x="113791" y="52783"/>
                    <a:pt x="104731" y="64315"/>
                    <a:pt x="99694" y="72174"/>
                  </a:cubicBezTo>
                  <a:lnTo>
                    <a:pt x="99948" y="72174"/>
                  </a:lnTo>
                  <a:lnTo>
                    <a:pt x="99948" y="55486"/>
                  </a:lnTo>
                  <a:lnTo>
                    <a:pt x="61693" y="55486"/>
                  </a:lnTo>
                  <a:cubicBezTo>
                    <a:pt x="62190" y="66283"/>
                    <a:pt x="61693" y="170590"/>
                    <a:pt x="61693" y="170590"/>
                  </a:cubicBezTo>
                  <a:lnTo>
                    <a:pt x="61693" y="170590"/>
                  </a:lnTo>
                  <a:close/>
                </a:path>
              </a:pathLst>
            </a:custGeom>
            <a:solidFill>
              <a:schemeClr val="bg1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sp>
        <p:nvSpPr>
          <p:cNvPr id="72" name="Elipse 71">
            <a:extLst>
              <a:ext uri="{FF2B5EF4-FFF2-40B4-BE49-F238E27FC236}">
                <a16:creationId xmlns:a16="http://schemas.microsoft.com/office/drawing/2014/main" id="{9CE768F3-E678-8EB2-F2FD-C37B57CA7B37}"/>
              </a:ext>
            </a:extLst>
          </p:cNvPr>
          <p:cNvSpPr/>
          <p:nvPr/>
        </p:nvSpPr>
        <p:spPr>
          <a:xfrm>
            <a:off x="6366931" y="4294415"/>
            <a:ext cx="927969" cy="90333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13521A56-BC54-82ED-BB6D-F806147CE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4106" y="4269044"/>
            <a:ext cx="959803" cy="939807"/>
          </a:xfrm>
          <a:prstGeom prst="rect">
            <a:avLst/>
          </a:prstGeom>
        </p:spPr>
      </p:pic>
      <p:sp>
        <p:nvSpPr>
          <p:cNvPr id="74" name="CaixaDeTexto 73">
            <a:extLst>
              <a:ext uri="{FF2B5EF4-FFF2-40B4-BE49-F238E27FC236}">
                <a16:creationId xmlns:a16="http://schemas.microsoft.com/office/drawing/2014/main" id="{B44789FA-8A19-FB51-57B2-1C4584A8E3EC}"/>
              </a:ext>
            </a:extLst>
          </p:cNvPr>
          <p:cNvSpPr txBox="1"/>
          <p:nvPr/>
        </p:nvSpPr>
        <p:spPr>
          <a:xfrm>
            <a:off x="6122254" y="5243481"/>
            <a:ext cx="149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Calibri" panose="020F0502020204030204" pitchFamily="34" charset="0"/>
                <a:cs typeface="Gotham Bold" pitchFamily="50" charset="0"/>
              </a:rPr>
              <a:t>Arthur Farme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Diretoria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Financeira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dirty="0">
              <a:solidFill>
                <a:srgbClr val="63656A"/>
              </a:solidFill>
              <a:latin typeface="CA SaygonTex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90">
            <a:extLst>
              <a:ext uri="{FF2B5EF4-FFF2-40B4-BE49-F238E27FC236}">
                <a16:creationId xmlns:a16="http://schemas.microsoft.com/office/drawing/2014/main" id="{527F1FE4-5A6B-568B-AAAA-BE651C012C78}"/>
              </a:ext>
            </a:extLst>
          </p:cNvPr>
          <p:cNvGrpSpPr/>
          <p:nvPr/>
        </p:nvGrpSpPr>
        <p:grpSpPr>
          <a:xfrm>
            <a:off x="6790614" y="5931469"/>
            <a:ext cx="156758" cy="157752"/>
            <a:chOff x="8840578" y="3386458"/>
            <a:chExt cx="156758" cy="157752"/>
          </a:xfrm>
        </p:grpSpPr>
        <p:sp>
          <p:nvSpPr>
            <p:cNvPr id="76" name="Forma Livre: Forma 52">
              <a:extLst>
                <a:ext uri="{FF2B5EF4-FFF2-40B4-BE49-F238E27FC236}">
                  <a16:creationId xmlns:a16="http://schemas.microsoft.com/office/drawing/2014/main" id="{EC09A989-4C29-7004-CADA-A6A758D64258}"/>
                </a:ext>
              </a:extLst>
            </p:cNvPr>
            <p:cNvSpPr/>
            <p:nvPr/>
          </p:nvSpPr>
          <p:spPr>
            <a:xfrm>
              <a:off x="8840578" y="3386458"/>
              <a:ext cx="156758" cy="157752"/>
            </a:xfrm>
            <a:custGeom>
              <a:avLst/>
              <a:gdLst>
                <a:gd name="connsiteX0" fmla="*/ 0 w 253299"/>
                <a:gd name="connsiteY0" fmla="*/ 18259 h 254905"/>
                <a:gd name="connsiteX1" fmla="*/ 18721 w 253299"/>
                <a:gd name="connsiteY1" fmla="*/ 0 h 254905"/>
                <a:gd name="connsiteX2" fmla="*/ 234578 w 253299"/>
                <a:gd name="connsiteY2" fmla="*/ 0 h 254905"/>
                <a:gd name="connsiteX3" fmla="*/ 253300 w 253299"/>
                <a:gd name="connsiteY3" fmla="*/ 18259 h 254905"/>
                <a:gd name="connsiteX4" fmla="*/ 253300 w 253299"/>
                <a:gd name="connsiteY4" fmla="*/ 236650 h 254905"/>
                <a:gd name="connsiteX5" fmla="*/ 234578 w 253299"/>
                <a:gd name="connsiteY5" fmla="*/ 254905 h 254905"/>
                <a:gd name="connsiteX6" fmla="*/ 18721 w 253299"/>
                <a:gd name="connsiteY6" fmla="*/ 254905 h 254905"/>
                <a:gd name="connsiteX7" fmla="*/ 0 w 253299"/>
                <a:gd name="connsiteY7" fmla="*/ 236653 h 254905"/>
                <a:gd name="connsiteX8" fmla="*/ 0 w 253299"/>
                <a:gd name="connsiteY8" fmla="*/ 18255 h 254905"/>
                <a:gd name="connsiteX9" fmla="*/ 0 w 253299"/>
                <a:gd name="connsiteY9" fmla="*/ 18255 h 25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299" h="254905">
                  <a:moveTo>
                    <a:pt x="0" y="18259"/>
                  </a:moveTo>
                  <a:cubicBezTo>
                    <a:pt x="0" y="8182"/>
                    <a:pt x="8383" y="0"/>
                    <a:pt x="18721" y="0"/>
                  </a:cubicBezTo>
                  <a:lnTo>
                    <a:pt x="234578" y="0"/>
                  </a:lnTo>
                  <a:cubicBezTo>
                    <a:pt x="244917" y="0"/>
                    <a:pt x="253300" y="8182"/>
                    <a:pt x="253300" y="18259"/>
                  </a:cubicBezTo>
                  <a:lnTo>
                    <a:pt x="253300" y="236650"/>
                  </a:lnTo>
                  <a:cubicBezTo>
                    <a:pt x="253300" y="246734"/>
                    <a:pt x="244917" y="254905"/>
                    <a:pt x="234578" y="254905"/>
                  </a:cubicBezTo>
                  <a:lnTo>
                    <a:pt x="18721" y="254905"/>
                  </a:lnTo>
                  <a:cubicBezTo>
                    <a:pt x="8386" y="254905"/>
                    <a:pt x="0" y="246730"/>
                    <a:pt x="0" y="236653"/>
                  </a:cubicBezTo>
                  <a:lnTo>
                    <a:pt x="0" y="18255"/>
                  </a:lnTo>
                  <a:lnTo>
                    <a:pt x="0" y="18255"/>
                  </a:lnTo>
                  <a:close/>
                </a:path>
              </a:pathLst>
            </a:custGeom>
            <a:solidFill>
              <a:srgbClr val="7B766F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77" name="Forma Livre: Forma 53">
              <a:hlinkClick r:id="rId10"/>
              <a:extLst>
                <a:ext uri="{FF2B5EF4-FFF2-40B4-BE49-F238E27FC236}">
                  <a16:creationId xmlns:a16="http://schemas.microsoft.com/office/drawing/2014/main" id="{08817C9A-134E-CCCF-4AC6-D9309CA91666}"/>
                </a:ext>
              </a:extLst>
            </p:cNvPr>
            <p:cNvSpPr/>
            <p:nvPr/>
          </p:nvSpPr>
          <p:spPr>
            <a:xfrm>
              <a:off x="8863732" y="3412548"/>
              <a:ext cx="110450" cy="105572"/>
            </a:xfrm>
            <a:custGeom>
              <a:avLst/>
              <a:gdLst>
                <a:gd name="connsiteX0" fmla="*/ 40515 w 178472"/>
                <a:gd name="connsiteY0" fmla="*/ 170586 h 170589"/>
                <a:gd name="connsiteX1" fmla="*/ 40515 w 178472"/>
                <a:gd name="connsiteY1" fmla="*/ 55482 h 170589"/>
                <a:gd name="connsiteX2" fmla="*/ 2256 w 178472"/>
                <a:gd name="connsiteY2" fmla="*/ 55482 h 170589"/>
                <a:gd name="connsiteX3" fmla="*/ 2256 w 178472"/>
                <a:gd name="connsiteY3" fmla="*/ 170586 h 170589"/>
                <a:gd name="connsiteX4" fmla="*/ 40515 w 178472"/>
                <a:gd name="connsiteY4" fmla="*/ 170586 h 170589"/>
                <a:gd name="connsiteX5" fmla="*/ 21394 w 178472"/>
                <a:gd name="connsiteY5" fmla="*/ 39772 h 170589"/>
                <a:gd name="connsiteX6" fmla="*/ 43037 w 178472"/>
                <a:gd name="connsiteY6" fmla="*/ 19888 h 170589"/>
                <a:gd name="connsiteX7" fmla="*/ 21648 w 178472"/>
                <a:gd name="connsiteY7" fmla="*/ 0 h 170589"/>
                <a:gd name="connsiteX8" fmla="*/ 0 w 178472"/>
                <a:gd name="connsiteY8" fmla="*/ 19888 h 170589"/>
                <a:gd name="connsiteX9" fmla="*/ 21143 w 178472"/>
                <a:gd name="connsiteY9" fmla="*/ 39772 h 170589"/>
                <a:gd name="connsiteX10" fmla="*/ 21394 w 178472"/>
                <a:gd name="connsiteY10" fmla="*/ 39772 h 170589"/>
                <a:gd name="connsiteX11" fmla="*/ 61693 w 178472"/>
                <a:gd name="connsiteY11" fmla="*/ 170586 h 170589"/>
                <a:gd name="connsiteX12" fmla="*/ 99948 w 178472"/>
                <a:gd name="connsiteY12" fmla="*/ 170586 h 170589"/>
                <a:gd name="connsiteX13" fmla="*/ 99948 w 178472"/>
                <a:gd name="connsiteY13" fmla="*/ 106313 h 170589"/>
                <a:gd name="connsiteX14" fmla="*/ 101207 w 178472"/>
                <a:gd name="connsiteY14" fmla="*/ 96979 h 170589"/>
                <a:gd name="connsiteX15" fmla="*/ 120837 w 178472"/>
                <a:gd name="connsiteY15" fmla="*/ 82987 h 170589"/>
                <a:gd name="connsiteX16" fmla="*/ 140217 w 178472"/>
                <a:gd name="connsiteY16" fmla="*/ 109016 h 170589"/>
                <a:gd name="connsiteX17" fmla="*/ 140217 w 178472"/>
                <a:gd name="connsiteY17" fmla="*/ 170586 h 170589"/>
                <a:gd name="connsiteX18" fmla="*/ 178472 w 178472"/>
                <a:gd name="connsiteY18" fmla="*/ 170586 h 170589"/>
                <a:gd name="connsiteX19" fmla="*/ 178472 w 178472"/>
                <a:gd name="connsiteY19" fmla="*/ 104588 h 170589"/>
                <a:gd name="connsiteX20" fmla="*/ 134430 w 178472"/>
                <a:gd name="connsiteY20" fmla="*/ 52783 h 170589"/>
                <a:gd name="connsiteX21" fmla="*/ 99694 w 178472"/>
                <a:gd name="connsiteY21" fmla="*/ 72174 h 170589"/>
                <a:gd name="connsiteX22" fmla="*/ 99948 w 178472"/>
                <a:gd name="connsiteY22" fmla="*/ 72174 h 170589"/>
                <a:gd name="connsiteX23" fmla="*/ 99948 w 178472"/>
                <a:gd name="connsiteY23" fmla="*/ 55486 h 170589"/>
                <a:gd name="connsiteX24" fmla="*/ 61693 w 178472"/>
                <a:gd name="connsiteY24" fmla="*/ 55486 h 170589"/>
                <a:gd name="connsiteX25" fmla="*/ 61693 w 178472"/>
                <a:gd name="connsiteY25" fmla="*/ 170590 h 170589"/>
                <a:gd name="connsiteX26" fmla="*/ 61693 w 178472"/>
                <a:gd name="connsiteY26" fmla="*/ 170590 h 1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472" h="170589">
                  <a:moveTo>
                    <a:pt x="40515" y="170586"/>
                  </a:moveTo>
                  <a:lnTo>
                    <a:pt x="40515" y="55482"/>
                  </a:lnTo>
                  <a:lnTo>
                    <a:pt x="2256" y="55482"/>
                  </a:lnTo>
                  <a:lnTo>
                    <a:pt x="2256" y="170586"/>
                  </a:lnTo>
                  <a:lnTo>
                    <a:pt x="40515" y="170586"/>
                  </a:lnTo>
                  <a:close/>
                  <a:moveTo>
                    <a:pt x="21394" y="39772"/>
                  </a:moveTo>
                  <a:cubicBezTo>
                    <a:pt x="34732" y="39772"/>
                    <a:pt x="43037" y="30931"/>
                    <a:pt x="43037" y="19888"/>
                  </a:cubicBezTo>
                  <a:cubicBezTo>
                    <a:pt x="42787" y="8591"/>
                    <a:pt x="34732" y="0"/>
                    <a:pt x="21648" y="0"/>
                  </a:cubicBezTo>
                  <a:cubicBezTo>
                    <a:pt x="8564" y="0"/>
                    <a:pt x="0" y="8591"/>
                    <a:pt x="0" y="19888"/>
                  </a:cubicBezTo>
                  <a:cubicBezTo>
                    <a:pt x="0" y="31185"/>
                    <a:pt x="8302" y="39772"/>
                    <a:pt x="21143" y="39772"/>
                  </a:cubicBezTo>
                  <a:lnTo>
                    <a:pt x="21394" y="39772"/>
                  </a:lnTo>
                  <a:close/>
                  <a:moveTo>
                    <a:pt x="61693" y="170586"/>
                  </a:moveTo>
                  <a:lnTo>
                    <a:pt x="99948" y="170586"/>
                  </a:lnTo>
                  <a:lnTo>
                    <a:pt x="99948" y="106313"/>
                  </a:lnTo>
                  <a:cubicBezTo>
                    <a:pt x="99948" y="102875"/>
                    <a:pt x="100199" y="99432"/>
                    <a:pt x="101207" y="96979"/>
                  </a:cubicBezTo>
                  <a:cubicBezTo>
                    <a:pt x="103972" y="90102"/>
                    <a:pt x="110268" y="82987"/>
                    <a:pt x="120837" y="82987"/>
                  </a:cubicBezTo>
                  <a:cubicBezTo>
                    <a:pt x="134676" y="82987"/>
                    <a:pt x="140217" y="93541"/>
                    <a:pt x="140217" y="109016"/>
                  </a:cubicBezTo>
                  <a:lnTo>
                    <a:pt x="140217" y="170586"/>
                  </a:lnTo>
                  <a:lnTo>
                    <a:pt x="178472" y="170586"/>
                  </a:lnTo>
                  <a:lnTo>
                    <a:pt x="178472" y="104588"/>
                  </a:lnTo>
                  <a:cubicBezTo>
                    <a:pt x="178472" y="69236"/>
                    <a:pt x="159601" y="52783"/>
                    <a:pt x="134430" y="52783"/>
                  </a:cubicBezTo>
                  <a:cubicBezTo>
                    <a:pt x="113791" y="52783"/>
                    <a:pt x="104731" y="64315"/>
                    <a:pt x="99694" y="72174"/>
                  </a:cubicBezTo>
                  <a:lnTo>
                    <a:pt x="99948" y="72174"/>
                  </a:lnTo>
                  <a:lnTo>
                    <a:pt x="99948" y="55486"/>
                  </a:lnTo>
                  <a:lnTo>
                    <a:pt x="61693" y="55486"/>
                  </a:lnTo>
                  <a:cubicBezTo>
                    <a:pt x="62190" y="66283"/>
                    <a:pt x="61693" y="170590"/>
                    <a:pt x="61693" y="170590"/>
                  </a:cubicBezTo>
                  <a:lnTo>
                    <a:pt x="61693" y="170590"/>
                  </a:lnTo>
                  <a:close/>
                </a:path>
              </a:pathLst>
            </a:custGeom>
            <a:solidFill>
              <a:schemeClr val="bg1"/>
            </a:solidFill>
            <a:ln w="3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9BBDCE0-7C5B-0D48-585E-440DB065B51D}"/>
              </a:ext>
            </a:extLst>
          </p:cNvPr>
          <p:cNvGrpSpPr/>
          <p:nvPr/>
        </p:nvGrpSpPr>
        <p:grpSpPr>
          <a:xfrm>
            <a:off x="8128219" y="2008414"/>
            <a:ext cx="1493917" cy="1794806"/>
            <a:chOff x="6122254" y="2008414"/>
            <a:chExt cx="1493917" cy="1794806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240FAF1F-9737-FECD-D1F6-66D1ABE1DB11}"/>
                </a:ext>
              </a:extLst>
            </p:cNvPr>
            <p:cNvSpPr/>
            <p:nvPr/>
          </p:nvSpPr>
          <p:spPr>
            <a:xfrm>
              <a:off x="6366931" y="2008414"/>
              <a:ext cx="927969" cy="90333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C1A816F1-D325-05E9-AF19-E72ED9A352D5}"/>
                </a:ext>
              </a:extLst>
            </p:cNvPr>
            <p:cNvSpPr txBox="1"/>
            <p:nvPr/>
          </p:nvSpPr>
          <p:spPr>
            <a:xfrm>
              <a:off x="6122254" y="2957480"/>
              <a:ext cx="14939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Rafael Gama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otham Light" pitchFamily="50" charset="0"/>
                  <a:ea typeface="Calibri" panose="020F0502020204030204" pitchFamily="34" charset="0"/>
                  <a:cs typeface="Gotham Light" pitchFamily="50" charset="0"/>
                </a:rPr>
                <a:t>Diretoria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otham Light" pitchFamily="50" charset="0"/>
                  <a:ea typeface="Calibri" panose="020F0502020204030204" pitchFamily="34" charset="0"/>
                  <a:cs typeface="Gotham Light" pitchFamily="50" charset="0"/>
                </a:rPr>
                <a:t>Comercial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sz="1000" dirty="0">
                <a:solidFill>
                  <a:srgbClr val="63656A"/>
                </a:solidFill>
                <a:latin typeface="CA SaygonTex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90">
              <a:extLst>
                <a:ext uri="{FF2B5EF4-FFF2-40B4-BE49-F238E27FC236}">
                  <a16:creationId xmlns:a16="http://schemas.microsoft.com/office/drawing/2014/main" id="{3BCB357D-428C-A96A-5762-0A0AB09446F9}"/>
                </a:ext>
              </a:extLst>
            </p:cNvPr>
            <p:cNvGrpSpPr/>
            <p:nvPr/>
          </p:nvGrpSpPr>
          <p:grpSpPr>
            <a:xfrm>
              <a:off x="6790614" y="3645468"/>
              <a:ext cx="156758" cy="157752"/>
              <a:chOff x="8840578" y="3386458"/>
              <a:chExt cx="156758" cy="157752"/>
            </a:xfrm>
          </p:grpSpPr>
          <p:sp>
            <p:nvSpPr>
              <p:cNvPr id="55" name="Forma Livre: Forma 52">
                <a:extLst>
                  <a:ext uri="{FF2B5EF4-FFF2-40B4-BE49-F238E27FC236}">
                    <a16:creationId xmlns:a16="http://schemas.microsoft.com/office/drawing/2014/main" id="{077F90DB-731A-B786-5AD4-A5778FF9E84E}"/>
                  </a:ext>
                </a:extLst>
              </p:cNvPr>
              <p:cNvSpPr/>
              <p:nvPr/>
            </p:nvSpPr>
            <p:spPr>
              <a:xfrm>
                <a:off x="8840578" y="3386458"/>
                <a:ext cx="156758" cy="157752"/>
              </a:xfrm>
              <a:custGeom>
                <a:avLst/>
                <a:gdLst>
                  <a:gd name="connsiteX0" fmla="*/ 0 w 253299"/>
                  <a:gd name="connsiteY0" fmla="*/ 18259 h 254905"/>
                  <a:gd name="connsiteX1" fmla="*/ 18721 w 253299"/>
                  <a:gd name="connsiteY1" fmla="*/ 0 h 254905"/>
                  <a:gd name="connsiteX2" fmla="*/ 234578 w 253299"/>
                  <a:gd name="connsiteY2" fmla="*/ 0 h 254905"/>
                  <a:gd name="connsiteX3" fmla="*/ 253300 w 253299"/>
                  <a:gd name="connsiteY3" fmla="*/ 18259 h 254905"/>
                  <a:gd name="connsiteX4" fmla="*/ 253300 w 253299"/>
                  <a:gd name="connsiteY4" fmla="*/ 236650 h 254905"/>
                  <a:gd name="connsiteX5" fmla="*/ 234578 w 253299"/>
                  <a:gd name="connsiteY5" fmla="*/ 254905 h 254905"/>
                  <a:gd name="connsiteX6" fmla="*/ 18721 w 253299"/>
                  <a:gd name="connsiteY6" fmla="*/ 254905 h 254905"/>
                  <a:gd name="connsiteX7" fmla="*/ 0 w 253299"/>
                  <a:gd name="connsiteY7" fmla="*/ 236653 h 254905"/>
                  <a:gd name="connsiteX8" fmla="*/ 0 w 253299"/>
                  <a:gd name="connsiteY8" fmla="*/ 18255 h 254905"/>
                  <a:gd name="connsiteX9" fmla="*/ 0 w 253299"/>
                  <a:gd name="connsiteY9" fmla="*/ 18255 h 254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3299" h="254905">
                    <a:moveTo>
                      <a:pt x="0" y="18259"/>
                    </a:moveTo>
                    <a:cubicBezTo>
                      <a:pt x="0" y="8182"/>
                      <a:pt x="8383" y="0"/>
                      <a:pt x="18721" y="0"/>
                    </a:cubicBezTo>
                    <a:lnTo>
                      <a:pt x="234578" y="0"/>
                    </a:lnTo>
                    <a:cubicBezTo>
                      <a:pt x="244917" y="0"/>
                      <a:pt x="253300" y="8182"/>
                      <a:pt x="253300" y="18259"/>
                    </a:cubicBezTo>
                    <a:lnTo>
                      <a:pt x="253300" y="236650"/>
                    </a:lnTo>
                    <a:cubicBezTo>
                      <a:pt x="253300" y="246734"/>
                      <a:pt x="244917" y="254905"/>
                      <a:pt x="234578" y="254905"/>
                    </a:cubicBezTo>
                    <a:lnTo>
                      <a:pt x="18721" y="254905"/>
                    </a:lnTo>
                    <a:cubicBezTo>
                      <a:pt x="8386" y="254905"/>
                      <a:pt x="0" y="246730"/>
                      <a:pt x="0" y="236653"/>
                    </a:cubicBezTo>
                    <a:lnTo>
                      <a:pt x="0" y="18255"/>
                    </a:lnTo>
                    <a:lnTo>
                      <a:pt x="0" y="18255"/>
                    </a:lnTo>
                    <a:close/>
                  </a:path>
                </a:pathLst>
              </a:custGeom>
              <a:solidFill>
                <a:srgbClr val="7B766F"/>
              </a:solidFill>
              <a:ln w="3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  <p:sp>
            <p:nvSpPr>
              <p:cNvPr id="56" name="Forma Livre: Forma 53">
                <a:hlinkClick r:id="rId11"/>
                <a:extLst>
                  <a:ext uri="{FF2B5EF4-FFF2-40B4-BE49-F238E27FC236}">
                    <a16:creationId xmlns:a16="http://schemas.microsoft.com/office/drawing/2014/main" id="{F9724C8C-D90B-E0D0-5DFD-248B69818831}"/>
                  </a:ext>
                </a:extLst>
              </p:cNvPr>
              <p:cNvSpPr/>
              <p:nvPr/>
            </p:nvSpPr>
            <p:spPr>
              <a:xfrm>
                <a:off x="8863732" y="3412548"/>
                <a:ext cx="110450" cy="105572"/>
              </a:xfrm>
              <a:custGeom>
                <a:avLst/>
                <a:gdLst>
                  <a:gd name="connsiteX0" fmla="*/ 40515 w 178472"/>
                  <a:gd name="connsiteY0" fmla="*/ 170586 h 170589"/>
                  <a:gd name="connsiteX1" fmla="*/ 40515 w 178472"/>
                  <a:gd name="connsiteY1" fmla="*/ 55482 h 170589"/>
                  <a:gd name="connsiteX2" fmla="*/ 2256 w 178472"/>
                  <a:gd name="connsiteY2" fmla="*/ 55482 h 170589"/>
                  <a:gd name="connsiteX3" fmla="*/ 2256 w 178472"/>
                  <a:gd name="connsiteY3" fmla="*/ 170586 h 170589"/>
                  <a:gd name="connsiteX4" fmla="*/ 40515 w 178472"/>
                  <a:gd name="connsiteY4" fmla="*/ 170586 h 170589"/>
                  <a:gd name="connsiteX5" fmla="*/ 21394 w 178472"/>
                  <a:gd name="connsiteY5" fmla="*/ 39772 h 170589"/>
                  <a:gd name="connsiteX6" fmla="*/ 43037 w 178472"/>
                  <a:gd name="connsiteY6" fmla="*/ 19888 h 170589"/>
                  <a:gd name="connsiteX7" fmla="*/ 21648 w 178472"/>
                  <a:gd name="connsiteY7" fmla="*/ 0 h 170589"/>
                  <a:gd name="connsiteX8" fmla="*/ 0 w 178472"/>
                  <a:gd name="connsiteY8" fmla="*/ 19888 h 170589"/>
                  <a:gd name="connsiteX9" fmla="*/ 21143 w 178472"/>
                  <a:gd name="connsiteY9" fmla="*/ 39772 h 170589"/>
                  <a:gd name="connsiteX10" fmla="*/ 21394 w 178472"/>
                  <a:gd name="connsiteY10" fmla="*/ 39772 h 170589"/>
                  <a:gd name="connsiteX11" fmla="*/ 61693 w 178472"/>
                  <a:gd name="connsiteY11" fmla="*/ 170586 h 170589"/>
                  <a:gd name="connsiteX12" fmla="*/ 99948 w 178472"/>
                  <a:gd name="connsiteY12" fmla="*/ 170586 h 170589"/>
                  <a:gd name="connsiteX13" fmla="*/ 99948 w 178472"/>
                  <a:gd name="connsiteY13" fmla="*/ 106313 h 170589"/>
                  <a:gd name="connsiteX14" fmla="*/ 101207 w 178472"/>
                  <a:gd name="connsiteY14" fmla="*/ 96979 h 170589"/>
                  <a:gd name="connsiteX15" fmla="*/ 120837 w 178472"/>
                  <a:gd name="connsiteY15" fmla="*/ 82987 h 170589"/>
                  <a:gd name="connsiteX16" fmla="*/ 140217 w 178472"/>
                  <a:gd name="connsiteY16" fmla="*/ 109016 h 170589"/>
                  <a:gd name="connsiteX17" fmla="*/ 140217 w 178472"/>
                  <a:gd name="connsiteY17" fmla="*/ 170586 h 170589"/>
                  <a:gd name="connsiteX18" fmla="*/ 178472 w 178472"/>
                  <a:gd name="connsiteY18" fmla="*/ 170586 h 170589"/>
                  <a:gd name="connsiteX19" fmla="*/ 178472 w 178472"/>
                  <a:gd name="connsiteY19" fmla="*/ 104588 h 170589"/>
                  <a:gd name="connsiteX20" fmla="*/ 134430 w 178472"/>
                  <a:gd name="connsiteY20" fmla="*/ 52783 h 170589"/>
                  <a:gd name="connsiteX21" fmla="*/ 99694 w 178472"/>
                  <a:gd name="connsiteY21" fmla="*/ 72174 h 170589"/>
                  <a:gd name="connsiteX22" fmla="*/ 99948 w 178472"/>
                  <a:gd name="connsiteY22" fmla="*/ 72174 h 170589"/>
                  <a:gd name="connsiteX23" fmla="*/ 99948 w 178472"/>
                  <a:gd name="connsiteY23" fmla="*/ 55486 h 170589"/>
                  <a:gd name="connsiteX24" fmla="*/ 61693 w 178472"/>
                  <a:gd name="connsiteY24" fmla="*/ 55486 h 170589"/>
                  <a:gd name="connsiteX25" fmla="*/ 61693 w 178472"/>
                  <a:gd name="connsiteY25" fmla="*/ 170590 h 170589"/>
                  <a:gd name="connsiteX26" fmla="*/ 61693 w 178472"/>
                  <a:gd name="connsiteY26" fmla="*/ 170590 h 17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8472" h="170589">
                    <a:moveTo>
                      <a:pt x="40515" y="170586"/>
                    </a:moveTo>
                    <a:lnTo>
                      <a:pt x="40515" y="55482"/>
                    </a:lnTo>
                    <a:lnTo>
                      <a:pt x="2256" y="55482"/>
                    </a:lnTo>
                    <a:lnTo>
                      <a:pt x="2256" y="170586"/>
                    </a:lnTo>
                    <a:lnTo>
                      <a:pt x="40515" y="170586"/>
                    </a:lnTo>
                    <a:close/>
                    <a:moveTo>
                      <a:pt x="21394" y="39772"/>
                    </a:moveTo>
                    <a:cubicBezTo>
                      <a:pt x="34732" y="39772"/>
                      <a:pt x="43037" y="30931"/>
                      <a:pt x="43037" y="19888"/>
                    </a:cubicBezTo>
                    <a:cubicBezTo>
                      <a:pt x="42787" y="8591"/>
                      <a:pt x="34732" y="0"/>
                      <a:pt x="21648" y="0"/>
                    </a:cubicBezTo>
                    <a:cubicBezTo>
                      <a:pt x="8564" y="0"/>
                      <a:pt x="0" y="8591"/>
                      <a:pt x="0" y="19888"/>
                    </a:cubicBezTo>
                    <a:cubicBezTo>
                      <a:pt x="0" y="31185"/>
                      <a:pt x="8302" y="39772"/>
                      <a:pt x="21143" y="39772"/>
                    </a:cubicBezTo>
                    <a:lnTo>
                      <a:pt x="21394" y="39772"/>
                    </a:lnTo>
                    <a:close/>
                    <a:moveTo>
                      <a:pt x="61693" y="170586"/>
                    </a:moveTo>
                    <a:lnTo>
                      <a:pt x="99948" y="170586"/>
                    </a:lnTo>
                    <a:lnTo>
                      <a:pt x="99948" y="106313"/>
                    </a:lnTo>
                    <a:cubicBezTo>
                      <a:pt x="99948" y="102875"/>
                      <a:pt x="100199" y="99432"/>
                      <a:pt x="101207" y="96979"/>
                    </a:cubicBezTo>
                    <a:cubicBezTo>
                      <a:pt x="103972" y="90102"/>
                      <a:pt x="110268" y="82987"/>
                      <a:pt x="120837" y="82987"/>
                    </a:cubicBezTo>
                    <a:cubicBezTo>
                      <a:pt x="134676" y="82987"/>
                      <a:pt x="140217" y="93541"/>
                      <a:pt x="140217" y="109016"/>
                    </a:cubicBezTo>
                    <a:lnTo>
                      <a:pt x="140217" y="170586"/>
                    </a:lnTo>
                    <a:lnTo>
                      <a:pt x="178472" y="170586"/>
                    </a:lnTo>
                    <a:lnTo>
                      <a:pt x="178472" y="104588"/>
                    </a:lnTo>
                    <a:cubicBezTo>
                      <a:pt x="178472" y="69236"/>
                      <a:pt x="159601" y="52783"/>
                      <a:pt x="134430" y="52783"/>
                    </a:cubicBezTo>
                    <a:cubicBezTo>
                      <a:pt x="113791" y="52783"/>
                      <a:pt x="104731" y="64315"/>
                      <a:pt x="99694" y="72174"/>
                    </a:cubicBezTo>
                    <a:lnTo>
                      <a:pt x="99948" y="72174"/>
                    </a:lnTo>
                    <a:lnTo>
                      <a:pt x="99948" y="55486"/>
                    </a:lnTo>
                    <a:lnTo>
                      <a:pt x="61693" y="55486"/>
                    </a:lnTo>
                    <a:cubicBezTo>
                      <a:pt x="62190" y="66283"/>
                      <a:pt x="61693" y="170590"/>
                      <a:pt x="61693" y="170590"/>
                    </a:cubicBezTo>
                    <a:lnTo>
                      <a:pt x="61693" y="170590"/>
                    </a:lnTo>
                    <a:close/>
                  </a:path>
                </a:pathLst>
              </a:custGeom>
              <a:solidFill>
                <a:schemeClr val="bg1"/>
              </a:solidFill>
              <a:ln w="3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  <p:pic>
          <p:nvPicPr>
            <p:cNvPr id="80" name="Imagem 79">
              <a:extLst>
                <a:ext uri="{FF2B5EF4-FFF2-40B4-BE49-F238E27FC236}">
                  <a16:creationId xmlns:a16="http://schemas.microsoft.com/office/drawing/2014/main" id="{B3AE19FA-4E2F-EBD8-56F3-28ACCB9B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8362" y="2016769"/>
              <a:ext cx="1069943" cy="1069943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4A6A5D6-C10B-4639-B0A7-CA49275F5064}"/>
              </a:ext>
            </a:extLst>
          </p:cNvPr>
          <p:cNvGrpSpPr/>
          <p:nvPr/>
        </p:nvGrpSpPr>
        <p:grpSpPr>
          <a:xfrm>
            <a:off x="8197012" y="4293909"/>
            <a:ext cx="1493917" cy="1795312"/>
            <a:chOff x="10220122" y="4293909"/>
            <a:chExt cx="1493917" cy="1795312"/>
          </a:xfrm>
        </p:grpSpPr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57ED959F-0E45-19AC-FF06-014AB8CA5D1A}"/>
                </a:ext>
              </a:extLst>
            </p:cNvPr>
            <p:cNvSpPr/>
            <p:nvPr/>
          </p:nvSpPr>
          <p:spPr>
            <a:xfrm>
              <a:off x="10464799" y="4294415"/>
              <a:ext cx="927969" cy="90333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" name="Imagem 86">
              <a:extLst>
                <a:ext uri="{FF2B5EF4-FFF2-40B4-BE49-F238E27FC236}">
                  <a16:creationId xmlns:a16="http://schemas.microsoft.com/office/drawing/2014/main" id="{918263BA-A986-917B-5ADE-D3B05891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9104" y="4293909"/>
              <a:ext cx="870452" cy="897374"/>
            </a:xfrm>
            <a:prstGeom prst="rect">
              <a:avLst/>
            </a:prstGeom>
          </p:spPr>
        </p:pic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E87287C2-2263-9F07-A31A-150F5E36BC7F}"/>
                </a:ext>
              </a:extLst>
            </p:cNvPr>
            <p:cNvSpPr txBox="1"/>
            <p:nvPr/>
          </p:nvSpPr>
          <p:spPr>
            <a:xfrm>
              <a:off x="10220122" y="5243481"/>
              <a:ext cx="14939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Rodolfo Rodriguez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otham Light" pitchFamily="50" charset="0"/>
                  <a:ea typeface="Calibri" panose="020F0502020204030204" pitchFamily="34" charset="0"/>
                  <a:cs typeface="Gotham Light" pitchFamily="50" charset="0"/>
                </a:rPr>
                <a:t>Diretoria de Riscos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sz="1000" dirty="0">
                <a:solidFill>
                  <a:srgbClr val="63656A"/>
                </a:solidFill>
                <a:latin typeface="CA SaygonTex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9" name="Group 90">
              <a:extLst>
                <a:ext uri="{FF2B5EF4-FFF2-40B4-BE49-F238E27FC236}">
                  <a16:creationId xmlns:a16="http://schemas.microsoft.com/office/drawing/2014/main" id="{77F5C9D7-C1F9-A04E-4A96-F65244B32826}"/>
                </a:ext>
              </a:extLst>
            </p:cNvPr>
            <p:cNvGrpSpPr/>
            <p:nvPr/>
          </p:nvGrpSpPr>
          <p:grpSpPr>
            <a:xfrm>
              <a:off x="10888482" y="5931469"/>
              <a:ext cx="156758" cy="157752"/>
              <a:chOff x="8840578" y="3386458"/>
              <a:chExt cx="156758" cy="157752"/>
            </a:xfrm>
          </p:grpSpPr>
          <p:sp>
            <p:nvSpPr>
              <p:cNvPr id="90" name="Forma Livre: Forma 52">
                <a:extLst>
                  <a:ext uri="{FF2B5EF4-FFF2-40B4-BE49-F238E27FC236}">
                    <a16:creationId xmlns:a16="http://schemas.microsoft.com/office/drawing/2014/main" id="{3E0BFC83-B405-CDB9-0924-8B06185A3047}"/>
                  </a:ext>
                </a:extLst>
              </p:cNvPr>
              <p:cNvSpPr/>
              <p:nvPr/>
            </p:nvSpPr>
            <p:spPr>
              <a:xfrm>
                <a:off x="8840578" y="3386458"/>
                <a:ext cx="156758" cy="157752"/>
              </a:xfrm>
              <a:custGeom>
                <a:avLst/>
                <a:gdLst>
                  <a:gd name="connsiteX0" fmla="*/ 0 w 253299"/>
                  <a:gd name="connsiteY0" fmla="*/ 18259 h 254905"/>
                  <a:gd name="connsiteX1" fmla="*/ 18721 w 253299"/>
                  <a:gd name="connsiteY1" fmla="*/ 0 h 254905"/>
                  <a:gd name="connsiteX2" fmla="*/ 234578 w 253299"/>
                  <a:gd name="connsiteY2" fmla="*/ 0 h 254905"/>
                  <a:gd name="connsiteX3" fmla="*/ 253300 w 253299"/>
                  <a:gd name="connsiteY3" fmla="*/ 18259 h 254905"/>
                  <a:gd name="connsiteX4" fmla="*/ 253300 w 253299"/>
                  <a:gd name="connsiteY4" fmla="*/ 236650 h 254905"/>
                  <a:gd name="connsiteX5" fmla="*/ 234578 w 253299"/>
                  <a:gd name="connsiteY5" fmla="*/ 254905 h 254905"/>
                  <a:gd name="connsiteX6" fmla="*/ 18721 w 253299"/>
                  <a:gd name="connsiteY6" fmla="*/ 254905 h 254905"/>
                  <a:gd name="connsiteX7" fmla="*/ 0 w 253299"/>
                  <a:gd name="connsiteY7" fmla="*/ 236653 h 254905"/>
                  <a:gd name="connsiteX8" fmla="*/ 0 w 253299"/>
                  <a:gd name="connsiteY8" fmla="*/ 18255 h 254905"/>
                  <a:gd name="connsiteX9" fmla="*/ 0 w 253299"/>
                  <a:gd name="connsiteY9" fmla="*/ 18255 h 254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3299" h="254905">
                    <a:moveTo>
                      <a:pt x="0" y="18259"/>
                    </a:moveTo>
                    <a:cubicBezTo>
                      <a:pt x="0" y="8182"/>
                      <a:pt x="8383" y="0"/>
                      <a:pt x="18721" y="0"/>
                    </a:cubicBezTo>
                    <a:lnTo>
                      <a:pt x="234578" y="0"/>
                    </a:lnTo>
                    <a:cubicBezTo>
                      <a:pt x="244917" y="0"/>
                      <a:pt x="253300" y="8182"/>
                      <a:pt x="253300" y="18259"/>
                    </a:cubicBezTo>
                    <a:lnTo>
                      <a:pt x="253300" y="236650"/>
                    </a:lnTo>
                    <a:cubicBezTo>
                      <a:pt x="253300" y="246734"/>
                      <a:pt x="244917" y="254905"/>
                      <a:pt x="234578" y="254905"/>
                    </a:cubicBezTo>
                    <a:lnTo>
                      <a:pt x="18721" y="254905"/>
                    </a:lnTo>
                    <a:cubicBezTo>
                      <a:pt x="8386" y="254905"/>
                      <a:pt x="0" y="246730"/>
                      <a:pt x="0" y="236653"/>
                    </a:cubicBezTo>
                    <a:lnTo>
                      <a:pt x="0" y="18255"/>
                    </a:lnTo>
                    <a:lnTo>
                      <a:pt x="0" y="18255"/>
                    </a:lnTo>
                    <a:close/>
                  </a:path>
                </a:pathLst>
              </a:custGeom>
              <a:solidFill>
                <a:srgbClr val="7B766F"/>
              </a:solidFill>
              <a:ln w="3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1" name="Forma Livre: Forma 53">
                <a:hlinkClick r:id="rId14"/>
                <a:extLst>
                  <a:ext uri="{FF2B5EF4-FFF2-40B4-BE49-F238E27FC236}">
                    <a16:creationId xmlns:a16="http://schemas.microsoft.com/office/drawing/2014/main" id="{3DAD5104-B171-43E2-7E77-0215DA3839CE}"/>
                  </a:ext>
                </a:extLst>
              </p:cNvPr>
              <p:cNvSpPr/>
              <p:nvPr/>
            </p:nvSpPr>
            <p:spPr>
              <a:xfrm>
                <a:off x="8863732" y="3412548"/>
                <a:ext cx="110450" cy="105572"/>
              </a:xfrm>
              <a:custGeom>
                <a:avLst/>
                <a:gdLst>
                  <a:gd name="connsiteX0" fmla="*/ 40515 w 178472"/>
                  <a:gd name="connsiteY0" fmla="*/ 170586 h 170589"/>
                  <a:gd name="connsiteX1" fmla="*/ 40515 w 178472"/>
                  <a:gd name="connsiteY1" fmla="*/ 55482 h 170589"/>
                  <a:gd name="connsiteX2" fmla="*/ 2256 w 178472"/>
                  <a:gd name="connsiteY2" fmla="*/ 55482 h 170589"/>
                  <a:gd name="connsiteX3" fmla="*/ 2256 w 178472"/>
                  <a:gd name="connsiteY3" fmla="*/ 170586 h 170589"/>
                  <a:gd name="connsiteX4" fmla="*/ 40515 w 178472"/>
                  <a:gd name="connsiteY4" fmla="*/ 170586 h 170589"/>
                  <a:gd name="connsiteX5" fmla="*/ 21394 w 178472"/>
                  <a:gd name="connsiteY5" fmla="*/ 39772 h 170589"/>
                  <a:gd name="connsiteX6" fmla="*/ 43037 w 178472"/>
                  <a:gd name="connsiteY6" fmla="*/ 19888 h 170589"/>
                  <a:gd name="connsiteX7" fmla="*/ 21648 w 178472"/>
                  <a:gd name="connsiteY7" fmla="*/ 0 h 170589"/>
                  <a:gd name="connsiteX8" fmla="*/ 0 w 178472"/>
                  <a:gd name="connsiteY8" fmla="*/ 19888 h 170589"/>
                  <a:gd name="connsiteX9" fmla="*/ 21143 w 178472"/>
                  <a:gd name="connsiteY9" fmla="*/ 39772 h 170589"/>
                  <a:gd name="connsiteX10" fmla="*/ 21394 w 178472"/>
                  <a:gd name="connsiteY10" fmla="*/ 39772 h 170589"/>
                  <a:gd name="connsiteX11" fmla="*/ 61693 w 178472"/>
                  <a:gd name="connsiteY11" fmla="*/ 170586 h 170589"/>
                  <a:gd name="connsiteX12" fmla="*/ 99948 w 178472"/>
                  <a:gd name="connsiteY12" fmla="*/ 170586 h 170589"/>
                  <a:gd name="connsiteX13" fmla="*/ 99948 w 178472"/>
                  <a:gd name="connsiteY13" fmla="*/ 106313 h 170589"/>
                  <a:gd name="connsiteX14" fmla="*/ 101207 w 178472"/>
                  <a:gd name="connsiteY14" fmla="*/ 96979 h 170589"/>
                  <a:gd name="connsiteX15" fmla="*/ 120837 w 178472"/>
                  <a:gd name="connsiteY15" fmla="*/ 82987 h 170589"/>
                  <a:gd name="connsiteX16" fmla="*/ 140217 w 178472"/>
                  <a:gd name="connsiteY16" fmla="*/ 109016 h 170589"/>
                  <a:gd name="connsiteX17" fmla="*/ 140217 w 178472"/>
                  <a:gd name="connsiteY17" fmla="*/ 170586 h 170589"/>
                  <a:gd name="connsiteX18" fmla="*/ 178472 w 178472"/>
                  <a:gd name="connsiteY18" fmla="*/ 170586 h 170589"/>
                  <a:gd name="connsiteX19" fmla="*/ 178472 w 178472"/>
                  <a:gd name="connsiteY19" fmla="*/ 104588 h 170589"/>
                  <a:gd name="connsiteX20" fmla="*/ 134430 w 178472"/>
                  <a:gd name="connsiteY20" fmla="*/ 52783 h 170589"/>
                  <a:gd name="connsiteX21" fmla="*/ 99694 w 178472"/>
                  <a:gd name="connsiteY21" fmla="*/ 72174 h 170589"/>
                  <a:gd name="connsiteX22" fmla="*/ 99948 w 178472"/>
                  <a:gd name="connsiteY22" fmla="*/ 72174 h 170589"/>
                  <a:gd name="connsiteX23" fmla="*/ 99948 w 178472"/>
                  <a:gd name="connsiteY23" fmla="*/ 55486 h 170589"/>
                  <a:gd name="connsiteX24" fmla="*/ 61693 w 178472"/>
                  <a:gd name="connsiteY24" fmla="*/ 55486 h 170589"/>
                  <a:gd name="connsiteX25" fmla="*/ 61693 w 178472"/>
                  <a:gd name="connsiteY25" fmla="*/ 170590 h 170589"/>
                  <a:gd name="connsiteX26" fmla="*/ 61693 w 178472"/>
                  <a:gd name="connsiteY26" fmla="*/ 170590 h 17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8472" h="170589">
                    <a:moveTo>
                      <a:pt x="40515" y="170586"/>
                    </a:moveTo>
                    <a:lnTo>
                      <a:pt x="40515" y="55482"/>
                    </a:lnTo>
                    <a:lnTo>
                      <a:pt x="2256" y="55482"/>
                    </a:lnTo>
                    <a:lnTo>
                      <a:pt x="2256" y="170586"/>
                    </a:lnTo>
                    <a:lnTo>
                      <a:pt x="40515" y="170586"/>
                    </a:lnTo>
                    <a:close/>
                    <a:moveTo>
                      <a:pt x="21394" y="39772"/>
                    </a:moveTo>
                    <a:cubicBezTo>
                      <a:pt x="34732" y="39772"/>
                      <a:pt x="43037" y="30931"/>
                      <a:pt x="43037" y="19888"/>
                    </a:cubicBezTo>
                    <a:cubicBezTo>
                      <a:pt x="42787" y="8591"/>
                      <a:pt x="34732" y="0"/>
                      <a:pt x="21648" y="0"/>
                    </a:cubicBezTo>
                    <a:cubicBezTo>
                      <a:pt x="8564" y="0"/>
                      <a:pt x="0" y="8591"/>
                      <a:pt x="0" y="19888"/>
                    </a:cubicBezTo>
                    <a:cubicBezTo>
                      <a:pt x="0" y="31185"/>
                      <a:pt x="8302" y="39772"/>
                      <a:pt x="21143" y="39772"/>
                    </a:cubicBezTo>
                    <a:lnTo>
                      <a:pt x="21394" y="39772"/>
                    </a:lnTo>
                    <a:close/>
                    <a:moveTo>
                      <a:pt x="61693" y="170586"/>
                    </a:moveTo>
                    <a:lnTo>
                      <a:pt x="99948" y="170586"/>
                    </a:lnTo>
                    <a:lnTo>
                      <a:pt x="99948" y="106313"/>
                    </a:lnTo>
                    <a:cubicBezTo>
                      <a:pt x="99948" y="102875"/>
                      <a:pt x="100199" y="99432"/>
                      <a:pt x="101207" y="96979"/>
                    </a:cubicBezTo>
                    <a:cubicBezTo>
                      <a:pt x="103972" y="90102"/>
                      <a:pt x="110268" y="82987"/>
                      <a:pt x="120837" y="82987"/>
                    </a:cubicBezTo>
                    <a:cubicBezTo>
                      <a:pt x="134676" y="82987"/>
                      <a:pt x="140217" y="93541"/>
                      <a:pt x="140217" y="109016"/>
                    </a:cubicBezTo>
                    <a:lnTo>
                      <a:pt x="140217" y="170586"/>
                    </a:lnTo>
                    <a:lnTo>
                      <a:pt x="178472" y="170586"/>
                    </a:lnTo>
                    <a:lnTo>
                      <a:pt x="178472" y="104588"/>
                    </a:lnTo>
                    <a:cubicBezTo>
                      <a:pt x="178472" y="69236"/>
                      <a:pt x="159601" y="52783"/>
                      <a:pt x="134430" y="52783"/>
                    </a:cubicBezTo>
                    <a:cubicBezTo>
                      <a:pt x="113791" y="52783"/>
                      <a:pt x="104731" y="64315"/>
                      <a:pt x="99694" y="72174"/>
                    </a:cubicBezTo>
                    <a:lnTo>
                      <a:pt x="99948" y="72174"/>
                    </a:lnTo>
                    <a:lnTo>
                      <a:pt x="99948" y="55486"/>
                    </a:lnTo>
                    <a:lnTo>
                      <a:pt x="61693" y="55486"/>
                    </a:lnTo>
                    <a:cubicBezTo>
                      <a:pt x="62190" y="66283"/>
                      <a:pt x="61693" y="170590"/>
                      <a:pt x="61693" y="170590"/>
                    </a:cubicBezTo>
                    <a:lnTo>
                      <a:pt x="61693" y="170590"/>
                    </a:lnTo>
                    <a:close/>
                  </a:path>
                </a:pathLst>
              </a:custGeom>
              <a:solidFill>
                <a:schemeClr val="bg1"/>
              </a:solidFill>
              <a:ln w="3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13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E502AA85-3FD0-0AE9-CC8A-31226935AE70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871AFB4-2D00-A431-0343-72A190FB9C58}"/>
              </a:ext>
            </a:extLst>
          </p:cNvPr>
          <p:cNvSpPr txBox="1"/>
          <p:nvPr/>
        </p:nvSpPr>
        <p:spPr>
          <a:xfrm>
            <a:off x="9644905" y="331148"/>
            <a:ext cx="2273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LINHA DO TEMPO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5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C760467C-E13C-15C6-C868-152F44903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DE86C88-A101-6AB3-2C47-82BCF079E88F}"/>
              </a:ext>
            </a:extLst>
          </p:cNvPr>
          <p:cNvSpPr txBox="1"/>
          <p:nvPr/>
        </p:nvSpPr>
        <p:spPr>
          <a:xfrm>
            <a:off x="412799" y="1515892"/>
            <a:ext cx="2454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ABRIMOS CAMINHOS HOJE,</a:t>
            </a:r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 SABENDO ONDE QUEREMOS ESTAR AMANHÃ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D3E7290-9FDF-B3ED-B691-59579162E965}"/>
              </a:ext>
            </a:extLst>
          </p:cNvPr>
          <p:cNvSpPr/>
          <p:nvPr/>
        </p:nvSpPr>
        <p:spPr>
          <a:xfrm>
            <a:off x="1704502" y="2771205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24DADA03-B48A-1921-E2B2-8937D33B06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E5C5E7D5-6C23-926B-5052-FE852E006EFD}"/>
              </a:ext>
            </a:extLst>
          </p:cNvPr>
          <p:cNvSpPr>
            <a:spLocks/>
          </p:cNvSpPr>
          <p:nvPr/>
        </p:nvSpPr>
        <p:spPr>
          <a:xfrm>
            <a:off x="12120664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A83165B1-2930-3CBE-3AC8-0A9F6430A107}"/>
              </a:ext>
            </a:extLst>
          </p:cNvPr>
          <p:cNvSpPr txBox="1"/>
          <p:nvPr/>
        </p:nvSpPr>
        <p:spPr>
          <a:xfrm>
            <a:off x="1209080" y="4339844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2010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E21D69B6-7E02-BA67-3E80-98A1482DB7C4}"/>
              </a:ext>
            </a:extLst>
          </p:cNvPr>
          <p:cNvSpPr txBox="1"/>
          <p:nvPr/>
        </p:nvSpPr>
        <p:spPr>
          <a:xfrm>
            <a:off x="1228203" y="4698809"/>
            <a:ext cx="124172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Aprovação Regulatória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da SUSEP</a:t>
            </a:r>
          </a:p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de Seguro Garantia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C87D8336-630D-A225-EAC7-EAF486F3EE71}"/>
              </a:ext>
            </a:extLst>
          </p:cNvPr>
          <p:cNvSpPr txBox="1"/>
          <p:nvPr/>
        </p:nvSpPr>
        <p:spPr>
          <a:xfrm>
            <a:off x="2683066" y="4365290"/>
            <a:ext cx="1058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de Riscos de Engenharia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C7F70642-327C-07D2-1CF2-4B31EF45F750}"/>
              </a:ext>
            </a:extLst>
          </p:cNvPr>
          <p:cNvSpPr txBox="1"/>
          <p:nvPr/>
        </p:nvSpPr>
        <p:spPr>
          <a:xfrm>
            <a:off x="4169561" y="3916160"/>
            <a:ext cx="13588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de Riscos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de Petróleo (Energy)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BEA6AD49-F46C-C3E6-9AC4-570D920F35D0}"/>
              </a:ext>
            </a:extLst>
          </p:cNvPr>
          <p:cNvSpPr txBox="1"/>
          <p:nvPr/>
        </p:nvSpPr>
        <p:spPr>
          <a:xfrm>
            <a:off x="5687626" y="3492818"/>
            <a:ext cx="933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de Riscos Marítimos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45FE465E-B358-EBA7-8F53-9E98CCEDB6F8}"/>
              </a:ext>
            </a:extLst>
          </p:cNvPr>
          <p:cNvSpPr txBox="1"/>
          <p:nvPr/>
        </p:nvSpPr>
        <p:spPr>
          <a:xfrm>
            <a:off x="7161740" y="3094320"/>
            <a:ext cx="11519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</a:t>
            </a:r>
          </a:p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de P&amp;C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4DF0AA5D-8E3F-0264-59F5-845B901DC5C8}"/>
              </a:ext>
            </a:extLst>
          </p:cNvPr>
          <p:cNvSpPr txBox="1"/>
          <p:nvPr/>
        </p:nvSpPr>
        <p:spPr>
          <a:xfrm>
            <a:off x="8671496" y="2690635"/>
            <a:ext cx="924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</a:t>
            </a:r>
          </a:p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de D&amp;O </a:t>
            </a:r>
            <a:br>
              <a:rPr lang="pt-BR" sz="1100" dirty="0">
                <a:latin typeface="Gotham Light" pitchFamily="50" charset="0"/>
                <a:cs typeface="Gotham Light" pitchFamily="50" charset="0"/>
              </a:rPr>
            </a:br>
            <a:r>
              <a:rPr lang="pt-BR" sz="1100" dirty="0">
                <a:latin typeface="Gotham Light" pitchFamily="50" charset="0"/>
                <a:cs typeface="Gotham Light" pitchFamily="50" charset="0"/>
              </a:rPr>
              <a:t>e E&amp;O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8C89FF63-EE12-D826-F654-543A222104F2}"/>
              </a:ext>
            </a:extLst>
          </p:cNvPr>
          <p:cNvSpPr txBox="1"/>
          <p:nvPr/>
        </p:nvSpPr>
        <p:spPr>
          <a:xfrm>
            <a:off x="10119627" y="2286386"/>
            <a:ext cx="1284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Início da operação em </a:t>
            </a:r>
          </a:p>
          <a:p>
            <a:r>
              <a:rPr lang="pt-BR" sz="1100" dirty="0">
                <a:latin typeface="Gotham Light" pitchFamily="50" charset="0"/>
                <a:cs typeface="Gotham Light" pitchFamily="50" charset="0"/>
              </a:rPr>
              <a:t>Transportes Cargo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2DCE745E-4B3A-3DDA-84DE-6149B26DE79A}"/>
              </a:ext>
            </a:extLst>
          </p:cNvPr>
          <p:cNvSpPr txBox="1"/>
          <p:nvPr/>
        </p:nvSpPr>
        <p:spPr>
          <a:xfrm>
            <a:off x="2661259" y="3998256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2011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E4BA3689-F421-4379-9828-121E587E3B93}"/>
              </a:ext>
            </a:extLst>
          </p:cNvPr>
          <p:cNvSpPr txBox="1"/>
          <p:nvPr/>
        </p:nvSpPr>
        <p:spPr>
          <a:xfrm>
            <a:off x="4176499" y="3541059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2013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3DC0EEBB-E55A-7642-CC9C-26480AD83C35}"/>
              </a:ext>
            </a:extLst>
          </p:cNvPr>
          <p:cNvSpPr txBox="1"/>
          <p:nvPr/>
        </p:nvSpPr>
        <p:spPr>
          <a:xfrm>
            <a:off x="5660208" y="3136411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2015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1A53EDAC-8762-2E61-3D9D-F8F2DF49E31D}"/>
              </a:ext>
            </a:extLst>
          </p:cNvPr>
          <p:cNvSpPr txBox="1"/>
          <p:nvPr/>
        </p:nvSpPr>
        <p:spPr>
          <a:xfrm>
            <a:off x="7143917" y="2734887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2017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59EC7D35-2B9E-51B2-A3B7-ACFE4698D7C0}"/>
              </a:ext>
            </a:extLst>
          </p:cNvPr>
          <p:cNvSpPr txBox="1"/>
          <p:nvPr/>
        </p:nvSpPr>
        <p:spPr>
          <a:xfrm>
            <a:off x="8627627" y="2303961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2019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2C6DD06A-C18E-A95C-8C95-D244B754267B}"/>
              </a:ext>
            </a:extLst>
          </p:cNvPr>
          <p:cNvSpPr txBox="1"/>
          <p:nvPr/>
        </p:nvSpPr>
        <p:spPr>
          <a:xfrm>
            <a:off x="10111337" y="1888803"/>
            <a:ext cx="85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9D3C5"/>
                </a:solidFill>
                <a:latin typeface="Gotham Bold" pitchFamily="50" charset="0"/>
              </a:rPr>
              <a:t>2020</a:t>
            </a:r>
          </a:p>
        </p:txBody>
      </p:sp>
      <p:pic>
        <p:nvPicPr>
          <p:cNvPr id="112" name="Gráfico 111">
            <a:extLst>
              <a:ext uri="{FF2B5EF4-FFF2-40B4-BE49-F238E27FC236}">
                <a16:creationId xmlns:a16="http://schemas.microsoft.com/office/drawing/2014/main" id="{7F991574-66FC-B6C9-81FE-B782FD64C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2280" y="3811235"/>
            <a:ext cx="321885" cy="469878"/>
          </a:xfrm>
          <a:prstGeom prst="rect">
            <a:avLst/>
          </a:prstGeom>
        </p:spPr>
      </p:pic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6543BFDD-B032-5AB2-3494-15E3A64118AC}"/>
              </a:ext>
            </a:extLst>
          </p:cNvPr>
          <p:cNvCxnSpPr>
            <a:cxnSpLocks/>
          </p:cNvCxnSpPr>
          <p:nvPr/>
        </p:nvCxnSpPr>
        <p:spPr>
          <a:xfrm>
            <a:off x="2469929" y="3657601"/>
            <a:ext cx="0" cy="2259724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9520A4E7-AE6A-AE88-AC08-284568D2629A}"/>
              </a:ext>
            </a:extLst>
          </p:cNvPr>
          <p:cNvCxnSpPr>
            <a:cxnSpLocks/>
          </p:cNvCxnSpPr>
          <p:nvPr/>
        </p:nvCxnSpPr>
        <p:spPr>
          <a:xfrm>
            <a:off x="3946633" y="3347546"/>
            <a:ext cx="0" cy="2259724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>
            <a:extLst>
              <a:ext uri="{FF2B5EF4-FFF2-40B4-BE49-F238E27FC236}">
                <a16:creationId xmlns:a16="http://schemas.microsoft.com/office/drawing/2014/main" id="{D775A26C-ABB3-B405-2806-E01178E49736}"/>
              </a:ext>
            </a:extLst>
          </p:cNvPr>
          <p:cNvCxnSpPr>
            <a:cxnSpLocks/>
          </p:cNvCxnSpPr>
          <p:nvPr/>
        </p:nvCxnSpPr>
        <p:spPr>
          <a:xfrm>
            <a:off x="5428592" y="2885090"/>
            <a:ext cx="0" cy="2259724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to 121">
            <a:extLst>
              <a:ext uri="{FF2B5EF4-FFF2-40B4-BE49-F238E27FC236}">
                <a16:creationId xmlns:a16="http://schemas.microsoft.com/office/drawing/2014/main" id="{4DCD34A6-E04A-B907-AC06-41FC369227F0}"/>
              </a:ext>
            </a:extLst>
          </p:cNvPr>
          <p:cNvCxnSpPr>
            <a:cxnSpLocks/>
          </p:cNvCxnSpPr>
          <p:nvPr/>
        </p:nvCxnSpPr>
        <p:spPr>
          <a:xfrm>
            <a:off x="6915805" y="2280745"/>
            <a:ext cx="0" cy="2448911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>
            <a:extLst>
              <a:ext uri="{FF2B5EF4-FFF2-40B4-BE49-F238E27FC236}">
                <a16:creationId xmlns:a16="http://schemas.microsoft.com/office/drawing/2014/main" id="{466E50EA-BD0D-315A-C3DA-A5A876B2399B}"/>
              </a:ext>
            </a:extLst>
          </p:cNvPr>
          <p:cNvCxnSpPr>
            <a:cxnSpLocks/>
          </p:cNvCxnSpPr>
          <p:nvPr/>
        </p:nvCxnSpPr>
        <p:spPr>
          <a:xfrm>
            <a:off x="8345212" y="1891862"/>
            <a:ext cx="0" cy="2259724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>
            <a:extLst>
              <a:ext uri="{FF2B5EF4-FFF2-40B4-BE49-F238E27FC236}">
                <a16:creationId xmlns:a16="http://schemas.microsoft.com/office/drawing/2014/main" id="{8ECCF587-5EC0-56D1-07D8-D5FD862FFE1D}"/>
              </a:ext>
            </a:extLst>
          </p:cNvPr>
          <p:cNvCxnSpPr>
            <a:cxnSpLocks/>
          </p:cNvCxnSpPr>
          <p:nvPr/>
        </p:nvCxnSpPr>
        <p:spPr>
          <a:xfrm>
            <a:off x="9795640" y="1450429"/>
            <a:ext cx="0" cy="2259724"/>
          </a:xfrm>
          <a:prstGeom prst="line">
            <a:avLst/>
          </a:prstGeom>
          <a:ln w="19050">
            <a:solidFill>
              <a:srgbClr val="001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Gráfico 132">
            <a:extLst>
              <a:ext uri="{FF2B5EF4-FFF2-40B4-BE49-F238E27FC236}">
                <a16:creationId xmlns:a16="http://schemas.microsoft.com/office/drawing/2014/main" id="{449A78A4-CF2F-A3FB-2034-EDA4D586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099" y="3541986"/>
            <a:ext cx="437159" cy="437159"/>
          </a:xfrm>
          <a:prstGeom prst="rect">
            <a:avLst/>
          </a:prstGeom>
        </p:spPr>
      </p:pic>
      <p:pic>
        <p:nvPicPr>
          <p:cNvPr id="135" name="Gráfico 134">
            <a:extLst>
              <a:ext uri="{FF2B5EF4-FFF2-40B4-BE49-F238E27FC236}">
                <a16:creationId xmlns:a16="http://schemas.microsoft.com/office/drawing/2014/main" id="{CBC808FD-55C8-82D4-4949-5F3E80C4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5729" y="2627586"/>
            <a:ext cx="371616" cy="472966"/>
          </a:xfrm>
          <a:prstGeom prst="rect">
            <a:avLst/>
          </a:prstGeom>
        </p:spPr>
      </p:pic>
      <p:pic>
        <p:nvPicPr>
          <p:cNvPr id="137" name="Gráfico 136">
            <a:extLst>
              <a:ext uri="{FF2B5EF4-FFF2-40B4-BE49-F238E27FC236}">
                <a16:creationId xmlns:a16="http://schemas.microsoft.com/office/drawing/2014/main" id="{3DE0FA89-0162-B757-4513-781C2EE0F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4572" y="3079531"/>
            <a:ext cx="423041" cy="423041"/>
          </a:xfrm>
          <a:prstGeom prst="rect">
            <a:avLst/>
          </a:prstGeom>
        </p:spPr>
      </p:pic>
      <p:pic>
        <p:nvPicPr>
          <p:cNvPr id="139" name="Gráfico 138">
            <a:extLst>
              <a:ext uri="{FF2B5EF4-FFF2-40B4-BE49-F238E27FC236}">
                <a16:creationId xmlns:a16="http://schemas.microsoft.com/office/drawing/2014/main" id="{1F0D26BC-FCBB-E54C-402C-3CF64E4C14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7363" y="1790470"/>
            <a:ext cx="332553" cy="495158"/>
          </a:xfrm>
          <a:prstGeom prst="rect">
            <a:avLst/>
          </a:prstGeom>
        </p:spPr>
      </p:pic>
      <p:pic>
        <p:nvPicPr>
          <p:cNvPr id="141" name="Gráfico 140">
            <a:extLst>
              <a:ext uri="{FF2B5EF4-FFF2-40B4-BE49-F238E27FC236}">
                <a16:creationId xmlns:a16="http://schemas.microsoft.com/office/drawing/2014/main" id="{A3CABF80-9091-E2AC-6D08-11F45C429B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0175162" y="1566041"/>
            <a:ext cx="686881" cy="315311"/>
          </a:xfrm>
          <a:prstGeom prst="rect">
            <a:avLst/>
          </a:prstGeom>
        </p:spPr>
      </p:pic>
      <p:pic>
        <p:nvPicPr>
          <p:cNvPr id="143" name="Gráfico 142">
            <a:extLst>
              <a:ext uri="{FF2B5EF4-FFF2-40B4-BE49-F238E27FC236}">
                <a16:creationId xmlns:a16="http://schemas.microsoft.com/office/drawing/2014/main" id="{6EF7EE02-2639-6170-DC7D-2FC4E12EFA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40456" y="2241285"/>
            <a:ext cx="343856" cy="4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3AB5E8-C6C0-6860-F7B7-EC6C10C3954A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F40DA-D179-9795-9655-320A0B692239}"/>
              </a:ext>
            </a:extLst>
          </p:cNvPr>
          <p:cNvSpPr txBox="1"/>
          <p:nvPr/>
        </p:nvSpPr>
        <p:spPr>
          <a:xfrm>
            <a:off x="9529291" y="331148"/>
            <a:ext cx="2357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NÚMEROS 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6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0372AA-B9F0-81B5-A324-43481454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411C0C-5A09-0E22-01A5-B03146B9D3E7}"/>
              </a:ext>
            </a:extLst>
          </p:cNvPr>
          <p:cNvSpPr txBox="1"/>
          <p:nvPr/>
        </p:nvSpPr>
        <p:spPr>
          <a:xfrm>
            <a:off x="426128" y="2851977"/>
            <a:ext cx="2254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rgbClr val="313131"/>
                </a:solidFill>
                <a:effectLst/>
                <a:latin typeface="Gotham Light" pitchFamily="50" charset="0"/>
                <a:cs typeface="Gotham Light" pitchFamily="50" charset="0"/>
              </a:rPr>
              <a:t>Estamos em busca constante dos melhores resultados. Nossos números representam nosso conhecimento profundo do mercado brasileiro.</a:t>
            </a:r>
            <a:endParaRPr lang="pt-BR" sz="1200" dirty="0">
              <a:solidFill>
                <a:srgbClr val="FF0000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36FDD3C-31FE-66CA-E53F-888DCF6E5B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C6DA57-7FC8-6AD5-F100-0E07AF9EFDF4}"/>
              </a:ext>
            </a:extLst>
          </p:cNvPr>
          <p:cNvSpPr>
            <a:spLocks/>
          </p:cNvSpPr>
          <p:nvPr/>
        </p:nvSpPr>
        <p:spPr>
          <a:xfrm>
            <a:off x="4135582" y="1586451"/>
            <a:ext cx="8056418" cy="4746616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9DD1C-0A07-A3CB-2B53-0EFC71D3AAAD}"/>
              </a:ext>
            </a:extLst>
          </p:cNvPr>
          <p:cNvSpPr txBox="1"/>
          <p:nvPr/>
        </p:nvSpPr>
        <p:spPr>
          <a:xfrm>
            <a:off x="412798" y="1515892"/>
            <a:ext cx="245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 GENTE FAZ MELHOR PORQUE </a:t>
            </a:r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A GENTE SABE O QUE FAZ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6AC5FD-F035-FD59-8B8E-7C79D39BCE8F}"/>
              </a:ext>
            </a:extLst>
          </p:cNvPr>
          <p:cNvSpPr/>
          <p:nvPr/>
        </p:nvSpPr>
        <p:spPr>
          <a:xfrm>
            <a:off x="1651950" y="248742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D87DA08-3228-ABC0-BE4E-3DD66CF7BB24}"/>
              </a:ext>
            </a:extLst>
          </p:cNvPr>
          <p:cNvSpPr txBox="1"/>
          <p:nvPr/>
        </p:nvSpPr>
        <p:spPr>
          <a:xfrm>
            <a:off x="5230346" y="4172359"/>
            <a:ext cx="1841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2CD5C4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R$0,9 BILHÃO</a:t>
            </a:r>
            <a:endParaRPr lang="pt-BR" sz="2800" dirty="0">
              <a:solidFill>
                <a:srgbClr val="2CD5C4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77CAFC4-AE53-33CD-E62F-9B954318378C}"/>
              </a:ext>
            </a:extLst>
          </p:cNvPr>
          <p:cNvSpPr txBox="1"/>
          <p:nvPr/>
        </p:nvSpPr>
        <p:spPr>
          <a:xfrm>
            <a:off x="5251366" y="5059391"/>
            <a:ext cx="174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DE PRÊMIOS </a:t>
            </a:r>
          </a:p>
          <a:p>
            <a:r>
              <a:rPr lang="pt-BR" sz="16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EMITIDOS¹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3593CE5-54F4-47A0-8AEA-0E3E3605B74F}"/>
              </a:ext>
            </a:extLst>
          </p:cNvPr>
          <p:cNvGrpSpPr/>
          <p:nvPr/>
        </p:nvGrpSpPr>
        <p:grpSpPr>
          <a:xfrm>
            <a:off x="7162465" y="4172359"/>
            <a:ext cx="2869324" cy="1461298"/>
            <a:chOff x="6841452" y="4172359"/>
            <a:chExt cx="2869324" cy="1461298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C4C4E89A-A347-4BC4-7134-759C3BFBCBB5}"/>
                </a:ext>
              </a:extLst>
            </p:cNvPr>
            <p:cNvSpPr txBox="1"/>
            <p:nvPr/>
          </p:nvSpPr>
          <p:spPr>
            <a:xfrm>
              <a:off x="6857218" y="4172359"/>
              <a:ext cx="2160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2CD5C4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R$15 MILHÕES</a:t>
              </a:r>
              <a:endParaRPr lang="pt-BR" sz="2800" dirty="0">
                <a:solidFill>
                  <a:srgbClr val="2CD5C4"/>
                </a:solidFill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183353E-3DFD-989A-4C7E-15AE8AB18D53}"/>
                </a:ext>
              </a:extLst>
            </p:cNvPr>
            <p:cNvSpPr txBox="1"/>
            <p:nvPr/>
          </p:nvSpPr>
          <p:spPr>
            <a:xfrm>
              <a:off x="6841452" y="5048882"/>
              <a:ext cx="2869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DE LUCRO 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LÍQUIDO¹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31B2013-F25D-A447-4958-563481B2CF63}"/>
              </a:ext>
            </a:extLst>
          </p:cNvPr>
          <p:cNvGrpSpPr/>
          <p:nvPr/>
        </p:nvGrpSpPr>
        <p:grpSpPr>
          <a:xfrm>
            <a:off x="554475" y="5021462"/>
            <a:ext cx="2948495" cy="1303506"/>
            <a:chOff x="603115" y="5094051"/>
            <a:chExt cx="2603770" cy="1151106"/>
          </a:xfrm>
        </p:grpSpPr>
        <p:pic>
          <p:nvPicPr>
            <p:cNvPr id="13" name="Picture 20" descr="ALD upgraded to bbb+ by s&amp;p global ratings - News | ALD Automotive">
              <a:extLst>
                <a:ext uri="{FF2B5EF4-FFF2-40B4-BE49-F238E27FC236}">
                  <a16:creationId xmlns:a16="http://schemas.microsoft.com/office/drawing/2014/main" id="{C5B814E9-3455-96C1-5936-08483ABDC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53" y="5616965"/>
              <a:ext cx="1104753" cy="6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7BE9EB2-8FB9-A0D4-7336-3B9D939652E8}"/>
                </a:ext>
              </a:extLst>
            </p:cNvPr>
            <p:cNvSpPr txBox="1"/>
            <p:nvPr/>
          </p:nvSpPr>
          <p:spPr>
            <a:xfrm>
              <a:off x="650052" y="5279108"/>
              <a:ext cx="1178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63656A"/>
                  </a:solidFill>
                  <a:latin typeface="Gotham Bold" pitchFamily="50" charset="0"/>
                  <a:ea typeface="Roboto" panose="02000000000000000000" pitchFamily="2" charset="0"/>
                  <a:cs typeface="Gotham Bold" pitchFamily="50" charset="0"/>
                </a:rPr>
                <a:t>brAAA</a:t>
              </a:r>
              <a:endParaRPr lang="en-US" sz="2000" dirty="0">
                <a:solidFill>
                  <a:srgbClr val="63656A"/>
                </a:solidFill>
                <a:latin typeface="Gotham Bold" pitchFamily="50" charset="0"/>
                <a:ea typeface="Roboto" panose="02000000000000000000" pitchFamily="2" charset="0"/>
                <a:cs typeface="Gotham Bold" pitchFamily="50" charset="0"/>
              </a:endParaRPr>
            </a:p>
          </p:txBody>
        </p:sp>
        <p:pic>
          <p:nvPicPr>
            <p:cNvPr id="14" name="Picture 22" descr="SGIC Insurance Company Receives AM Best Credit Rating | Health Blog">
              <a:extLst>
                <a:ext uri="{FF2B5EF4-FFF2-40B4-BE49-F238E27FC236}">
                  <a16:creationId xmlns:a16="http://schemas.microsoft.com/office/drawing/2014/main" id="{29AF2761-F594-F612-5B63-399DB2524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929" y="5722142"/>
              <a:ext cx="1117016" cy="40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DC2840D-D939-9652-FCBB-C8228FEE7528}"/>
                </a:ext>
              </a:extLst>
            </p:cNvPr>
            <p:cNvSpPr txBox="1"/>
            <p:nvPr/>
          </p:nvSpPr>
          <p:spPr>
            <a:xfrm>
              <a:off x="2307889" y="5288836"/>
              <a:ext cx="725019" cy="35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63656A"/>
                  </a:solidFill>
                  <a:latin typeface="Gotham Bold" pitchFamily="50" charset="0"/>
                  <a:ea typeface="Roboto" panose="02000000000000000000" pitchFamily="2" charset="0"/>
                  <a:cs typeface="Gotham Bold" pitchFamily="50" charset="0"/>
                </a:rPr>
                <a:t>A-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F8C00A3-6826-D874-5F02-D9EE5676B9B3}"/>
                </a:ext>
              </a:extLst>
            </p:cNvPr>
            <p:cNvSpPr/>
            <p:nvPr/>
          </p:nvSpPr>
          <p:spPr>
            <a:xfrm>
              <a:off x="603115" y="5097294"/>
              <a:ext cx="1196502" cy="1138136"/>
            </a:xfrm>
            <a:prstGeom prst="rect">
              <a:avLst/>
            </a:prstGeom>
            <a:noFill/>
            <a:ln>
              <a:solidFill>
                <a:srgbClr val="001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6363978F-356C-75D3-9226-BFA4207B0220}"/>
                </a:ext>
              </a:extLst>
            </p:cNvPr>
            <p:cNvSpPr/>
            <p:nvPr/>
          </p:nvSpPr>
          <p:spPr>
            <a:xfrm>
              <a:off x="2010383" y="5094051"/>
              <a:ext cx="1196502" cy="1138136"/>
            </a:xfrm>
            <a:prstGeom prst="rect">
              <a:avLst/>
            </a:prstGeom>
            <a:noFill/>
            <a:ln>
              <a:solidFill>
                <a:srgbClr val="001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54313D-1AEC-C075-018E-7234C39634DC}"/>
              </a:ext>
            </a:extLst>
          </p:cNvPr>
          <p:cNvSpPr txBox="1"/>
          <p:nvPr/>
        </p:nvSpPr>
        <p:spPr>
          <a:xfrm>
            <a:off x="7283695" y="6516533"/>
            <a:ext cx="4705105" cy="222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¹Referência DRE Junho 2023  </a:t>
            </a:r>
            <a:r>
              <a:rPr lang="pt-BR" sz="800" baseline="300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2</a:t>
            </a:r>
            <a:r>
              <a:rPr lang="pt-BR" sz="800" dirty="0">
                <a:solidFill>
                  <a:srgbClr val="646464"/>
                </a:solidFill>
                <a:latin typeface="Gotham Book" pitchFamily="50" charset="0"/>
                <a:cs typeface="Gotham Book" pitchFamily="50" charset="0"/>
              </a:rPr>
              <a:t>Dados de Junho de 2023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49B4368-1292-8EFB-D23C-0E3544A6DF21}"/>
              </a:ext>
            </a:extLst>
          </p:cNvPr>
          <p:cNvGrpSpPr/>
          <p:nvPr/>
        </p:nvGrpSpPr>
        <p:grpSpPr>
          <a:xfrm>
            <a:off x="5311302" y="2198453"/>
            <a:ext cx="2752927" cy="1296704"/>
            <a:chOff x="4464996" y="2149813"/>
            <a:chExt cx="2752927" cy="1296704"/>
          </a:xfrm>
        </p:grpSpPr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E1D08D2F-A13C-A5A6-F1BF-8D82E3AF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64996" y="2269932"/>
              <a:ext cx="622570" cy="784555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27A43B6-B9F9-1775-8ED0-679DFC32B67B}"/>
                </a:ext>
              </a:extLst>
            </p:cNvPr>
            <p:cNvSpPr txBox="1"/>
            <p:nvPr/>
          </p:nvSpPr>
          <p:spPr>
            <a:xfrm>
              <a:off x="5077839" y="2149813"/>
              <a:ext cx="1556425" cy="59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LÍDER DE MERCADO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8222603-936A-ED09-46E7-933E156A3690}"/>
                </a:ext>
              </a:extLst>
            </p:cNvPr>
            <p:cNvSpPr txBox="1"/>
            <p:nvPr/>
          </p:nvSpPr>
          <p:spPr>
            <a:xfrm>
              <a:off x="5094051" y="2652410"/>
              <a:ext cx="2123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C0E815"/>
                  </a:solidFill>
                  <a:latin typeface="Gotham Bold" pitchFamily="50" charset="0"/>
                  <a:ea typeface="Verdana" panose="020B0604030504040204" pitchFamily="34" charset="0"/>
                  <a:cs typeface="Gotham Bold" pitchFamily="50" charset="0"/>
                </a:rPr>
                <a:t>EM RISCO DE PETRÓLEO</a:t>
              </a:r>
              <a:endParaRPr lang="pt-BR" sz="1200" dirty="0">
                <a:solidFill>
                  <a:srgbClr val="C0E815"/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55E0DD4-7020-0A79-38EB-4FFD20CC059B}"/>
                </a:ext>
              </a:extLst>
            </p:cNvPr>
            <p:cNvSpPr txBox="1"/>
            <p:nvPr/>
          </p:nvSpPr>
          <p:spPr>
            <a:xfrm>
              <a:off x="4477966" y="3077185"/>
              <a:ext cx="2123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  <a:latin typeface="Gotham Book" pitchFamily="50" charset="0"/>
                  <a:ea typeface="Verdana" panose="020B0604030504040204" pitchFamily="34" charset="0"/>
                  <a:cs typeface="Gotham Book" pitchFamily="50" charset="0"/>
                </a:rPr>
                <a:t>POR 5 ANOS CONSECUTIVOS </a:t>
              </a:r>
            </a:p>
            <a:p>
              <a:r>
                <a:rPr lang="pt-BR" sz="900" dirty="0">
                  <a:solidFill>
                    <a:schemeClr val="bg1"/>
                  </a:solidFill>
                  <a:latin typeface="Gotham Book" pitchFamily="50" charset="0"/>
                  <a:ea typeface="Verdana" panose="020B0604030504040204" pitchFamily="34" charset="0"/>
                  <a:cs typeface="Gotham Book" pitchFamily="50" charset="0"/>
                </a:rPr>
                <a:t>2019 . 2020 . 2021 . 2022 . 2023 (06M23)</a:t>
              </a:r>
              <a:endParaRPr lang="pt-BR" sz="9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BE8616F-641F-DD4F-9417-0A122A13CBC4}"/>
              </a:ext>
            </a:extLst>
          </p:cNvPr>
          <p:cNvGrpSpPr/>
          <p:nvPr/>
        </p:nvGrpSpPr>
        <p:grpSpPr>
          <a:xfrm>
            <a:off x="8164749" y="1900138"/>
            <a:ext cx="3106366" cy="1785104"/>
            <a:chOff x="7629727" y="1851498"/>
            <a:chExt cx="3106366" cy="1785104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F7F2F91C-830D-0007-0BC0-EFD7B58D2FC9}"/>
                </a:ext>
              </a:extLst>
            </p:cNvPr>
            <p:cNvSpPr txBox="1"/>
            <p:nvPr/>
          </p:nvSpPr>
          <p:spPr>
            <a:xfrm>
              <a:off x="7629727" y="1851498"/>
              <a:ext cx="101816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0" dirty="0">
                  <a:solidFill>
                    <a:srgbClr val="C0E815"/>
                  </a:solidFill>
                  <a:latin typeface="Gotham Bold" pitchFamily="50" charset="0"/>
                  <a:ea typeface="Verdana" panose="020B0604030504040204" pitchFamily="34" charset="0"/>
                  <a:cs typeface="Gotham Bold" pitchFamily="50" charset="0"/>
                </a:rPr>
                <a:t>4</a:t>
              </a:r>
              <a:endParaRPr lang="pt-BR" sz="11000" dirty="0">
                <a:solidFill>
                  <a:srgbClr val="C0E815"/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1DBFB621-B4BE-C30E-71BA-01D5CD5CB302}"/>
                </a:ext>
              </a:extLst>
            </p:cNvPr>
            <p:cNvSpPr txBox="1"/>
            <p:nvPr/>
          </p:nvSpPr>
          <p:spPr>
            <a:xfrm>
              <a:off x="8313343" y="2068437"/>
              <a:ext cx="570689" cy="531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C0E815"/>
                  </a:solidFill>
                  <a:latin typeface="Gotham Bold" pitchFamily="50" charset="0"/>
                  <a:ea typeface="Verdana" panose="020B0604030504040204" pitchFamily="34" charset="0"/>
                  <a:cs typeface="Gotham Bold" pitchFamily="50" charset="0"/>
                </a:rPr>
                <a:t>O</a:t>
              </a:r>
              <a:endParaRPr lang="pt-BR" sz="2800" dirty="0">
                <a:solidFill>
                  <a:srgbClr val="C0E815"/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3DE5D9F-A9FB-531D-092F-11C928B669B6}"/>
                </a:ext>
              </a:extLst>
            </p:cNvPr>
            <p:cNvSpPr txBox="1"/>
            <p:nvPr/>
          </p:nvSpPr>
          <p:spPr>
            <a:xfrm>
              <a:off x="8615464" y="2477314"/>
              <a:ext cx="1624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LUGAR NO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Gotham Light" pitchFamily="50" charset="0"/>
                  <a:ea typeface="Verdana" panose="020B0604030504040204" pitchFamily="34" charset="0"/>
                  <a:cs typeface="Gotham Light" pitchFamily="50" charset="0"/>
                </a:rPr>
                <a:t>RANKING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E872A621-AACF-689E-9608-1E6A4EFD0778}"/>
                </a:ext>
              </a:extLst>
            </p:cNvPr>
            <p:cNvSpPr txBox="1"/>
            <p:nvPr/>
          </p:nvSpPr>
          <p:spPr>
            <a:xfrm>
              <a:off x="8612221" y="2979909"/>
              <a:ext cx="2123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C0E815"/>
                  </a:solidFill>
                  <a:latin typeface="Gotham Bold" pitchFamily="50" charset="0"/>
                  <a:ea typeface="Verdana" panose="020B0604030504040204" pitchFamily="34" charset="0"/>
                  <a:cs typeface="Gotham Bold" pitchFamily="50" charset="0"/>
                </a:rPr>
                <a:t>SEGURO GARANTIA²</a:t>
              </a:r>
              <a:endParaRPr lang="pt-BR" sz="1200" baseline="30000" dirty="0">
                <a:solidFill>
                  <a:srgbClr val="C0E815"/>
                </a:solidFill>
                <a:latin typeface="Gotham Bold" pitchFamily="50" charset="0"/>
                <a:cs typeface="Gotham Bold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48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417C40-B8EF-E448-168E-9C55DD6BF025}"/>
              </a:ext>
            </a:extLst>
          </p:cNvPr>
          <p:cNvSpPr>
            <a:spLocks/>
          </p:cNvSpPr>
          <p:nvPr/>
        </p:nvSpPr>
        <p:spPr>
          <a:xfrm>
            <a:off x="3491536" y="1593717"/>
            <a:ext cx="8703733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3AB5E8-C6C0-6860-F7B7-EC6C10C3954A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F40DA-D179-9795-9655-320A0B692239}"/>
              </a:ext>
            </a:extLst>
          </p:cNvPr>
          <p:cNvSpPr txBox="1"/>
          <p:nvPr/>
        </p:nvSpPr>
        <p:spPr>
          <a:xfrm>
            <a:off x="9529291" y="331147"/>
            <a:ext cx="2542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NÚMEROS 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0372AA-B9F0-81B5-A324-43481454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36FDD3C-31FE-66CA-E53F-888DCF6E5B66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9DD1C-0A07-A3CB-2B53-0EFC71D3AAAD}"/>
              </a:ext>
            </a:extLst>
          </p:cNvPr>
          <p:cNvSpPr txBox="1"/>
          <p:nvPr/>
        </p:nvSpPr>
        <p:spPr>
          <a:xfrm>
            <a:off x="412798" y="1515892"/>
            <a:ext cx="2602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RESULTADOS </a:t>
            </a:r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SÃO FRUTO DO NOSSO CONHECIMENTO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6AC5FD-F035-FD59-8B8E-7C79D39BCE8F}"/>
              </a:ext>
            </a:extLst>
          </p:cNvPr>
          <p:cNvSpPr/>
          <p:nvPr/>
        </p:nvSpPr>
        <p:spPr>
          <a:xfrm>
            <a:off x="2576077" y="248742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8B61673-556F-1B80-190F-AF4B36817D4D}"/>
              </a:ext>
            </a:extLst>
          </p:cNvPr>
          <p:cNvGrpSpPr/>
          <p:nvPr/>
        </p:nvGrpSpPr>
        <p:grpSpPr>
          <a:xfrm>
            <a:off x="4278621" y="3706239"/>
            <a:ext cx="7166041" cy="1656946"/>
            <a:chOff x="4948135" y="2762655"/>
            <a:chExt cx="5817141" cy="1656946"/>
          </a:xfrm>
        </p:grpSpPr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AEC66808-20A2-3B2F-6471-91E88A943EE0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2762655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37E0D5D4-F165-43E2-077D-6A2202354CB3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3094044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5B8E61A2-F308-4413-7921-461956E7A798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3425433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52878DDC-BFAB-6CEE-92BA-AD8329F9368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3756822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4D677179-6245-6024-F984-684DE75A7239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4088211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88713CBE-BF68-F191-00D3-A230942FD30F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35" y="4419601"/>
              <a:ext cx="5817141" cy="0"/>
            </a:xfrm>
            <a:prstGeom prst="line">
              <a:avLst/>
            </a:prstGeom>
            <a:ln w="12700">
              <a:solidFill>
                <a:srgbClr val="F6F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91AA71D5-4E85-FF7F-5CF2-D9479EDA96A4}"/>
              </a:ext>
            </a:extLst>
          </p:cNvPr>
          <p:cNvSpPr txBox="1"/>
          <p:nvPr/>
        </p:nvSpPr>
        <p:spPr>
          <a:xfrm>
            <a:off x="4492630" y="3297678"/>
            <a:ext cx="2519464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PRÊMIO EMITIDO</a:t>
            </a:r>
          </a:p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PRÊMIO GANHO</a:t>
            </a:r>
          </a:p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RESULTADO DE SUBSCRIÇÃO</a:t>
            </a:r>
          </a:p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RESULTADO OPERACIONAL</a:t>
            </a:r>
          </a:p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RESULTADO FINANCEIRO</a:t>
            </a:r>
          </a:p>
          <a:p>
            <a:pPr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LUCRO (EBT)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912C42A9-46C8-F70B-6412-23C789E97899}"/>
              </a:ext>
            </a:extLst>
          </p:cNvPr>
          <p:cNvSpPr txBox="1"/>
          <p:nvPr/>
        </p:nvSpPr>
        <p:spPr>
          <a:xfrm>
            <a:off x="8401128" y="3322883"/>
            <a:ext cx="736060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1.231,4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76,1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88,2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32,4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30,8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38,5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702B5E0B-7EFA-1C86-967D-98A48FD2E7C7}"/>
              </a:ext>
            </a:extLst>
          </p:cNvPr>
          <p:cNvSpPr txBox="1"/>
          <p:nvPr/>
        </p:nvSpPr>
        <p:spPr>
          <a:xfrm>
            <a:off x="9215989" y="3322883"/>
            <a:ext cx="736060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1.102,4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60,9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79,9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34,9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11,4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27,7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EC6AF0EA-2289-4D2D-3A74-36FAA634538C}"/>
              </a:ext>
            </a:extLst>
          </p:cNvPr>
          <p:cNvSpPr txBox="1"/>
          <p:nvPr/>
        </p:nvSpPr>
        <p:spPr>
          <a:xfrm>
            <a:off x="10629801" y="3310281"/>
            <a:ext cx="736060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654,3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41,9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58,9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25,1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41,4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39,1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D8C06AAF-D24E-9F7A-B278-AECBA210F3E0}"/>
              </a:ext>
            </a:extLst>
          </p:cNvPr>
          <p:cNvSpPr txBox="1"/>
          <p:nvPr/>
        </p:nvSpPr>
        <p:spPr>
          <a:xfrm>
            <a:off x="9936924" y="3322883"/>
            <a:ext cx="736060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1.046,9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49,0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56,1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21,2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22,4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rgbClr val="001E62"/>
                </a:solidFill>
                <a:latin typeface="Gotham Book" pitchFamily="50" charset="0"/>
                <a:cs typeface="Gotham Book" pitchFamily="50" charset="0"/>
              </a:rPr>
              <a:t>26,3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D1D438CC-D883-D4D8-C3D9-0B2CA749F307}"/>
              </a:ext>
            </a:extLst>
          </p:cNvPr>
          <p:cNvSpPr txBox="1"/>
          <p:nvPr/>
        </p:nvSpPr>
        <p:spPr>
          <a:xfrm>
            <a:off x="8603571" y="2894055"/>
            <a:ext cx="60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2022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5B31A44A-3EF1-69D8-398D-99FF49E9D6EF}"/>
              </a:ext>
            </a:extLst>
          </p:cNvPr>
          <p:cNvSpPr txBox="1"/>
          <p:nvPr/>
        </p:nvSpPr>
        <p:spPr>
          <a:xfrm>
            <a:off x="9367936" y="2894782"/>
            <a:ext cx="60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2021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331A5E2B-594F-E830-16EA-077787BF1C81}"/>
              </a:ext>
            </a:extLst>
          </p:cNvPr>
          <p:cNvSpPr txBox="1"/>
          <p:nvPr/>
        </p:nvSpPr>
        <p:spPr>
          <a:xfrm>
            <a:off x="10136684" y="2882180"/>
            <a:ext cx="60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2020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C9CE072D-6A7D-F1EF-4A9C-26A6FC71FC5C}"/>
              </a:ext>
            </a:extLst>
          </p:cNvPr>
          <p:cNvSpPr txBox="1"/>
          <p:nvPr/>
        </p:nvSpPr>
        <p:spPr>
          <a:xfrm>
            <a:off x="10864419" y="2882180"/>
            <a:ext cx="60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1E62"/>
                </a:solidFill>
                <a:latin typeface="Gotham Bold" pitchFamily="50" charset="0"/>
                <a:cs typeface="Gotham Bold" pitchFamily="50" charset="0"/>
              </a:rPr>
              <a:t>2019</a:t>
            </a:r>
          </a:p>
        </p:txBody>
      </p:sp>
      <p:grpSp>
        <p:nvGrpSpPr>
          <p:cNvPr id="171" name="Agrupar 170">
            <a:extLst>
              <a:ext uri="{FF2B5EF4-FFF2-40B4-BE49-F238E27FC236}">
                <a16:creationId xmlns:a16="http://schemas.microsoft.com/office/drawing/2014/main" id="{6CB378C1-2A6D-32FB-FB57-AC18DFC80885}"/>
              </a:ext>
            </a:extLst>
          </p:cNvPr>
          <p:cNvGrpSpPr/>
          <p:nvPr/>
        </p:nvGrpSpPr>
        <p:grpSpPr>
          <a:xfrm>
            <a:off x="412798" y="3172599"/>
            <a:ext cx="1867598" cy="1420833"/>
            <a:chOff x="415154" y="3043950"/>
            <a:chExt cx="1867598" cy="1420833"/>
          </a:xfrm>
        </p:grpSpPr>
        <p:sp>
          <p:nvSpPr>
            <p:cNvPr id="167" name="CaixaDeTexto 166">
              <a:extLst>
                <a:ext uri="{FF2B5EF4-FFF2-40B4-BE49-F238E27FC236}">
                  <a16:creationId xmlns:a16="http://schemas.microsoft.com/office/drawing/2014/main" id="{AF7168E2-E572-3876-5323-D74B23017867}"/>
                </a:ext>
              </a:extLst>
            </p:cNvPr>
            <p:cNvSpPr txBox="1"/>
            <p:nvPr/>
          </p:nvSpPr>
          <p:spPr>
            <a:xfrm>
              <a:off x="415154" y="3043950"/>
              <a:ext cx="1841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2CD5C4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76,4%</a:t>
              </a:r>
              <a:endParaRPr lang="pt-BR" sz="2400" dirty="0">
                <a:solidFill>
                  <a:srgbClr val="2CD5C4"/>
                </a:solidFill>
              </a:endParaRPr>
            </a:p>
          </p:txBody>
        </p:sp>
        <p:sp>
          <p:nvSpPr>
            <p:cNvPr id="168" name="CaixaDeTexto 167">
              <a:extLst>
                <a:ext uri="{FF2B5EF4-FFF2-40B4-BE49-F238E27FC236}">
                  <a16:creationId xmlns:a16="http://schemas.microsoft.com/office/drawing/2014/main" id="{46FB1951-1A05-FCB4-393A-73A8C947EAC0}"/>
                </a:ext>
              </a:extLst>
            </p:cNvPr>
            <p:cNvSpPr txBox="1"/>
            <p:nvPr/>
          </p:nvSpPr>
          <p:spPr>
            <a:xfrm>
              <a:off x="437745" y="3424136"/>
              <a:ext cx="1673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Gotham Bold" pitchFamily="50" charset="0"/>
                  <a:cs typeface="Gotham Bold" pitchFamily="50" charset="0"/>
                </a:rPr>
                <a:t>ÍNDICE COMBINADO</a:t>
              </a:r>
            </a:p>
          </p:txBody>
        </p:sp>
        <p:sp>
          <p:nvSpPr>
            <p:cNvPr id="169" name="CaixaDeTexto 168">
              <a:extLst>
                <a:ext uri="{FF2B5EF4-FFF2-40B4-BE49-F238E27FC236}">
                  <a16:creationId xmlns:a16="http://schemas.microsoft.com/office/drawing/2014/main" id="{D540C0EF-4814-7652-8B99-292F1D2EDDC6}"/>
                </a:ext>
              </a:extLst>
            </p:cNvPr>
            <p:cNvSpPr txBox="1"/>
            <p:nvPr/>
          </p:nvSpPr>
          <p:spPr>
            <a:xfrm>
              <a:off x="441094" y="3838376"/>
              <a:ext cx="1841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2CD5C4"/>
                  </a:solidFill>
                  <a:latin typeface="Gotham Black" pitchFamily="50" charset="0"/>
                  <a:ea typeface="Verdana" panose="020B0604030504040204" pitchFamily="34" charset="0"/>
                  <a:cs typeface="Gotham Black" pitchFamily="50" charset="0"/>
                </a:rPr>
                <a:t>13,4%</a:t>
              </a:r>
              <a:endParaRPr lang="pt-BR" sz="2400" dirty="0">
                <a:solidFill>
                  <a:srgbClr val="2CD5C4"/>
                </a:solidFill>
              </a:endParaRPr>
            </a:p>
          </p:txBody>
        </p:sp>
        <p:sp>
          <p:nvSpPr>
            <p:cNvPr id="170" name="CaixaDeTexto 169">
              <a:extLst>
                <a:ext uri="{FF2B5EF4-FFF2-40B4-BE49-F238E27FC236}">
                  <a16:creationId xmlns:a16="http://schemas.microsoft.com/office/drawing/2014/main" id="{981D8020-1D8C-7352-158F-3255BE2946B4}"/>
                </a:ext>
              </a:extLst>
            </p:cNvPr>
            <p:cNvSpPr txBox="1"/>
            <p:nvPr/>
          </p:nvSpPr>
          <p:spPr>
            <a:xfrm>
              <a:off x="463685" y="4218562"/>
              <a:ext cx="1673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Gotham Bold" pitchFamily="50" charset="0"/>
                  <a:cs typeface="Gotham Bold" pitchFamily="50" charset="0"/>
                </a:rPr>
                <a:t>ROAE</a:t>
              </a: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8E21E13-4CC3-4C68-8363-724517C2025D}"/>
              </a:ext>
            </a:extLst>
          </p:cNvPr>
          <p:cNvSpPr txBox="1"/>
          <p:nvPr/>
        </p:nvSpPr>
        <p:spPr>
          <a:xfrm>
            <a:off x="7853998" y="2882179"/>
            <a:ext cx="64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2023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06M23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D2580B-C416-4A7C-BF6E-6F2F52C0CEF7}"/>
              </a:ext>
            </a:extLst>
          </p:cNvPr>
          <p:cNvSpPr txBox="1"/>
          <p:nvPr/>
        </p:nvSpPr>
        <p:spPr>
          <a:xfrm>
            <a:off x="7659024" y="3322883"/>
            <a:ext cx="736060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852,7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35,1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36,2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8,0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17,5</a:t>
            </a:r>
          </a:p>
          <a:p>
            <a:pPr algn="r">
              <a:lnSpc>
                <a:spcPts val="2550"/>
              </a:lnSpc>
            </a:pPr>
            <a:r>
              <a:rPr lang="pt-BR" sz="1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14,8</a:t>
            </a:r>
          </a:p>
        </p:txBody>
      </p:sp>
    </p:spTree>
    <p:extLst>
      <p:ext uri="{BB962C8B-B14F-4D97-AF65-F5344CB8AC3E}">
        <p14:creationId xmlns:p14="http://schemas.microsoft.com/office/powerpoint/2010/main" val="89507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B641D63-835F-424F-4E73-7086D8C3BE82}"/>
              </a:ext>
            </a:extLst>
          </p:cNvPr>
          <p:cNvSpPr txBox="1"/>
          <p:nvPr/>
        </p:nvSpPr>
        <p:spPr>
          <a:xfrm>
            <a:off x="373887" y="331147"/>
            <a:ext cx="549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AUSTRAL SEGURADORA      </a:t>
            </a:r>
            <a:r>
              <a:rPr lang="pt-BR" sz="800" spc="200" dirty="0">
                <a:solidFill>
                  <a:srgbClr val="2CD5C4"/>
                </a:solidFill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APRESENTAÇÃO INSTITUCIONAL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1D614E-55A1-52BE-6EF9-73C5980C3C2A}"/>
              </a:ext>
            </a:extLst>
          </p:cNvPr>
          <p:cNvSpPr txBox="1"/>
          <p:nvPr/>
        </p:nvSpPr>
        <p:spPr>
          <a:xfrm>
            <a:off x="9529291" y="331147"/>
            <a:ext cx="2542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spc="200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NÚMEROS            </a:t>
            </a:r>
            <a:r>
              <a:rPr lang="pt-BR" sz="800" spc="200" dirty="0">
                <a:latin typeface="Gotham Bold" pitchFamily="50" charset="0"/>
                <a:ea typeface="Verdana" panose="020B0604030504040204" pitchFamily="34" charset="0"/>
                <a:cs typeface="Gotham Bold" pitchFamily="50" charset="0"/>
              </a:rPr>
              <a:t>8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E47A93-689F-EE80-087F-5CEF38C6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367" y="-1"/>
            <a:ext cx="507633" cy="5058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65062F3-B429-7499-B393-433C9AE528BC}"/>
              </a:ext>
            </a:extLst>
          </p:cNvPr>
          <p:cNvSpPr>
            <a:spLocks/>
          </p:cNvSpPr>
          <p:nvPr/>
        </p:nvSpPr>
        <p:spPr>
          <a:xfrm>
            <a:off x="0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85385D-08D6-496E-AEAF-2AE51E292DC3}"/>
              </a:ext>
            </a:extLst>
          </p:cNvPr>
          <p:cNvSpPr txBox="1"/>
          <p:nvPr/>
        </p:nvSpPr>
        <p:spPr>
          <a:xfrm>
            <a:off x="412798" y="1515892"/>
            <a:ext cx="260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 RESULTADOS </a:t>
            </a:r>
            <a:r>
              <a:rPr lang="pt-BR" dirty="0"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SÃO FRUTO DO NOSSO CONHECIMENTO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0150984-3793-231E-244B-0F92F663573E}"/>
              </a:ext>
            </a:extLst>
          </p:cNvPr>
          <p:cNvSpPr/>
          <p:nvPr/>
        </p:nvSpPr>
        <p:spPr>
          <a:xfrm>
            <a:off x="2576077" y="2487426"/>
            <a:ext cx="119482" cy="119482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7AFF233-53CF-D253-4291-76FD0008A01F}"/>
              </a:ext>
            </a:extLst>
          </p:cNvPr>
          <p:cNvSpPr>
            <a:spLocks/>
          </p:cNvSpPr>
          <p:nvPr/>
        </p:nvSpPr>
        <p:spPr>
          <a:xfrm>
            <a:off x="12120664" y="1586451"/>
            <a:ext cx="71336" cy="4746616"/>
          </a:xfrm>
          <a:prstGeom prst="rect">
            <a:avLst/>
          </a:prstGeom>
          <a:solidFill>
            <a:srgbClr val="2C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972B923E-1EE1-44C8-9B53-17D579BC7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856848"/>
              </p:ext>
            </p:extLst>
          </p:nvPr>
        </p:nvGraphicFramePr>
        <p:xfrm>
          <a:off x="2708547" y="1194039"/>
          <a:ext cx="46958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5DEBF59-02BE-4537-AFBA-E39E142DB9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383841"/>
              </p:ext>
            </p:extLst>
          </p:nvPr>
        </p:nvGraphicFramePr>
        <p:xfrm>
          <a:off x="7439674" y="11940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B1DFAE8-FDCE-4EB0-A236-B65FDEE7ED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710384"/>
              </p:ext>
            </p:extLst>
          </p:nvPr>
        </p:nvGraphicFramePr>
        <p:xfrm>
          <a:off x="7439674" y="39597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FD05F1-F1B0-4871-A3C1-6CB292710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098035"/>
              </p:ext>
            </p:extLst>
          </p:nvPr>
        </p:nvGraphicFramePr>
        <p:xfrm>
          <a:off x="2695559" y="3959759"/>
          <a:ext cx="47088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227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igital de um lago&#10;&#10;Descrição gerada automaticamente com confiança média">
            <a:extLst>
              <a:ext uri="{FF2B5EF4-FFF2-40B4-BE49-F238E27FC236}">
                <a16:creationId xmlns:a16="http://schemas.microsoft.com/office/drawing/2014/main" id="{D8E5B5E5-9175-626E-C539-C097100F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800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5DA12A0-DD41-CAC7-EFE4-19536E0E29D3}"/>
              </a:ext>
            </a:extLst>
          </p:cNvPr>
          <p:cNvSpPr txBox="1"/>
          <p:nvPr/>
        </p:nvSpPr>
        <p:spPr>
          <a:xfrm>
            <a:off x="762995" y="2737345"/>
            <a:ext cx="423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Light" pitchFamily="50" charset="0"/>
                <a:ea typeface="Verdana" panose="020B0604030504040204" pitchFamily="34" charset="0"/>
                <a:cs typeface="Gotham Light" pitchFamily="50" charset="0"/>
              </a:rPr>
              <a:t>NOSSOS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040405-8428-B6BF-7C6B-57912BAE3823}"/>
              </a:ext>
            </a:extLst>
          </p:cNvPr>
          <p:cNvSpPr txBox="1"/>
          <p:nvPr/>
        </p:nvSpPr>
        <p:spPr>
          <a:xfrm>
            <a:off x="762994" y="3128478"/>
            <a:ext cx="38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Gotham Black" pitchFamily="50" charset="0"/>
                <a:ea typeface="Verdana" panose="020B0604030504040204" pitchFamily="34" charset="0"/>
                <a:cs typeface="Gotham Black" pitchFamily="50" charset="0"/>
              </a:rPr>
              <a:t>PRODUTOS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2551D0-E505-2F9D-C24E-5E4AB6F9235E}"/>
              </a:ext>
            </a:extLst>
          </p:cNvPr>
          <p:cNvSpPr/>
          <p:nvPr/>
        </p:nvSpPr>
        <p:spPr>
          <a:xfrm>
            <a:off x="3028324" y="3365500"/>
            <a:ext cx="151270" cy="151270"/>
          </a:xfrm>
          <a:prstGeom prst="rect">
            <a:avLst/>
          </a:prstGeom>
          <a:solidFill>
            <a:srgbClr val="C0E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018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5085</TotalTime>
  <Words>2481</Words>
  <Application>Microsoft Office PowerPoint</Application>
  <PresentationFormat>Widescreen</PresentationFormat>
  <Paragraphs>833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 SaygonText</vt:lpstr>
      <vt:lpstr>CA SaygonText Medium</vt:lpstr>
      <vt:lpstr>CA SaygonText Semibold</vt:lpstr>
      <vt:lpstr>Calibri</vt:lpstr>
      <vt:lpstr>Calibri Light</vt:lpstr>
      <vt:lpstr>Gotham Black</vt:lpstr>
      <vt:lpstr>Gotham Bold</vt:lpstr>
      <vt:lpstr>Gotham Bold</vt:lpstr>
      <vt:lpstr>Gotham Book</vt:lpstr>
      <vt:lpstr>Gotham Light</vt:lpstr>
      <vt:lpstr>inherit</vt:lpstr>
      <vt:lpstr>Wingdings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Flavia Caesar</dc:creator>
  <cp:lastModifiedBy>Maria Fernanda Pinheiro</cp:lastModifiedBy>
  <cp:revision>155</cp:revision>
  <dcterms:created xsi:type="dcterms:W3CDTF">2022-11-14T12:43:30Z</dcterms:created>
  <dcterms:modified xsi:type="dcterms:W3CDTF">2023-09-20T15:05:34Z</dcterms:modified>
</cp:coreProperties>
</file>